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セザンヌ Medium" charset="1" panose="02020600000000000000"/>
      <p:regular r:id="rId23"/>
    </p:embeddedFont>
    <p:embeddedFont>
      <p:font typeface="パール" charset="1" panose="02020300000000000000"/>
      <p:regular r:id="rId24"/>
    </p:embeddedFont>
    <p:embeddedFont>
      <p:font typeface="Aleo Bold" charset="1" panose="020F0802020204030203"/>
      <p:regular r:id="rId25"/>
    </p:embeddedFont>
    <p:embeddedFont>
      <p:font typeface="ほのか明朝" charset="1" panose="02000600000000000000"/>
      <p:regular r:id="rId26"/>
    </p:embeddedFont>
    <p:embeddedFont>
      <p:font typeface="セザンヌ Semi-Bold" charset="1" panose="02020700000000000000"/>
      <p:regular r:id="rId27"/>
    </p:embeddedFont>
    <p:embeddedFont>
      <p:font typeface="Aleo" charset="1" panose="020F0502020204030203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1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175273" y="1944660"/>
            <a:ext cx="7280581" cy="0"/>
          </a:xfrm>
          <a:prstGeom prst="line">
            <a:avLst/>
          </a:prstGeom>
          <a:ln cap="flat" w="19050">
            <a:solidFill>
              <a:srgbClr val="374F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743696" y="-392671"/>
            <a:ext cx="7515604" cy="9650971"/>
            <a:chOff x="0" y="0"/>
            <a:chExt cx="1164364" cy="14951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64364" cy="1495188"/>
            </a:xfrm>
            <a:custGeom>
              <a:avLst/>
              <a:gdLst/>
              <a:ahLst/>
              <a:cxnLst/>
              <a:rect r="r" b="b" t="t" l="l"/>
              <a:pathLst>
                <a:path h="1495188" w="1164364">
                  <a:moveTo>
                    <a:pt x="0" y="0"/>
                  </a:moveTo>
                  <a:lnTo>
                    <a:pt x="1164364" y="0"/>
                  </a:lnTo>
                  <a:lnTo>
                    <a:pt x="1164364" y="1495188"/>
                  </a:lnTo>
                  <a:lnTo>
                    <a:pt x="0" y="1495188"/>
                  </a:lnTo>
                  <a:close/>
                </a:path>
              </a:pathLst>
            </a:custGeom>
            <a:blipFill>
              <a:blip r:embed="rId2"/>
              <a:stretch>
                <a:fillRect l="-332" t="0" r="-12448" b="-31822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6514744" y="6813042"/>
            <a:ext cx="4700007" cy="3137334"/>
          </a:xfrm>
          <a:custGeom>
            <a:avLst/>
            <a:gdLst/>
            <a:ahLst/>
            <a:cxnLst/>
            <a:rect r="r" b="b" t="t" l="l"/>
            <a:pathLst>
              <a:path h="3137334" w="4700007">
                <a:moveTo>
                  <a:pt x="0" y="0"/>
                </a:moveTo>
                <a:lnTo>
                  <a:pt x="4700006" y="0"/>
                </a:lnTo>
                <a:lnTo>
                  <a:pt x="4700006" y="3137334"/>
                </a:lnTo>
                <a:lnTo>
                  <a:pt x="0" y="3137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07072" y="8220061"/>
            <a:ext cx="4772050" cy="956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3600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高度情報工学科 4年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207072" y="9176371"/>
            <a:ext cx="4121808" cy="774005"/>
            <a:chOff x="0" y="0"/>
            <a:chExt cx="5495744" cy="103200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94933" cy="1032007"/>
            </a:xfrm>
            <a:custGeom>
              <a:avLst/>
              <a:gdLst/>
              <a:ahLst/>
              <a:cxnLst/>
              <a:rect r="r" b="b" t="t" l="l"/>
              <a:pathLst>
                <a:path h="1032007" w="1394933">
                  <a:moveTo>
                    <a:pt x="0" y="0"/>
                  </a:moveTo>
                  <a:lnTo>
                    <a:pt x="1394933" y="0"/>
                  </a:lnTo>
                  <a:lnTo>
                    <a:pt x="1394933" y="1032007"/>
                  </a:lnTo>
                  <a:lnTo>
                    <a:pt x="0" y="1032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628433" y="-396743"/>
              <a:ext cx="3867311" cy="1428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299"/>
                </a:lnSpc>
              </a:pPr>
              <a:r>
                <a:rPr lang="en-US" sz="4500">
                  <a:solidFill>
                    <a:srgbClr val="374F59"/>
                  </a:solidFill>
                  <a:latin typeface="パール"/>
                  <a:ea typeface="パール"/>
                  <a:cs typeface="パール"/>
                  <a:sym typeface="パール"/>
                </a:rPr>
                <a:t>薄井 彩花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07072" y="2242930"/>
            <a:ext cx="7280581" cy="2827948"/>
            <a:chOff x="0" y="0"/>
            <a:chExt cx="9707441" cy="377059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133350"/>
              <a:ext cx="9707441" cy="14363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8960"/>
                </a:lnSpc>
              </a:pPr>
              <a:r>
                <a:rPr lang="en-US" b="true" sz="6400">
                  <a:solidFill>
                    <a:srgbClr val="06444A"/>
                  </a:solidFill>
                  <a:latin typeface="Aleo Bold"/>
                  <a:ea typeface="Aleo Bold"/>
                  <a:cs typeface="Aleo Bold"/>
                  <a:sym typeface="Aleo Bold"/>
                </a:rPr>
                <a:t>ハーブティー君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419616"/>
              <a:ext cx="9707441" cy="1512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9520"/>
                </a:lnSpc>
              </a:pPr>
              <a:r>
                <a:rPr lang="en-US" sz="6800">
                  <a:solidFill>
                    <a:srgbClr val="318F9A"/>
                  </a:solidFill>
                  <a:latin typeface="ほのか明朝"/>
                  <a:ea typeface="ほのか明朝"/>
                  <a:cs typeface="ほのか明朝"/>
                  <a:sym typeface="ほのか明朝"/>
                </a:rPr>
                <a:t>企画・仕様書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818097"/>
              <a:ext cx="9707441" cy="952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b="true" sz="3000">
                  <a:solidFill>
                    <a:srgbClr val="374F59"/>
                  </a:solidFill>
                  <a:latin typeface="セザンヌ Medium"/>
                  <a:ea typeface="セザンヌ Medium"/>
                  <a:cs typeface="セザンヌ Medium"/>
                  <a:sym typeface="セザンヌ Medium"/>
                </a:rPr>
                <a:t>2025年 6月 23日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207072" y="963585"/>
            <a:ext cx="7280581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b="true" sz="3000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2025　モバイルアプリ制作実習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4527855" y="6841963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-400039" y="6841963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4114800"/>
                </a:moveTo>
                <a:lnTo>
                  <a:pt x="4160184" y="4114800"/>
                </a:lnTo>
                <a:lnTo>
                  <a:pt x="4160184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78798">
            <a:off x="13680371" y="731865"/>
            <a:ext cx="5796697" cy="5724238"/>
          </a:xfrm>
          <a:custGeom>
            <a:avLst/>
            <a:gdLst/>
            <a:ahLst/>
            <a:cxnLst/>
            <a:rect r="r" b="b" t="t" l="l"/>
            <a:pathLst>
              <a:path h="5724238" w="5796697">
                <a:moveTo>
                  <a:pt x="0" y="0"/>
                </a:moveTo>
                <a:lnTo>
                  <a:pt x="5796696" y="0"/>
                </a:lnTo>
                <a:lnTo>
                  <a:pt x="5796696" y="5724239"/>
                </a:lnTo>
                <a:lnTo>
                  <a:pt x="0" y="57242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350584" y="4922419"/>
            <a:ext cx="11111201" cy="0"/>
          </a:xfrm>
          <a:prstGeom prst="line">
            <a:avLst/>
          </a:prstGeom>
          <a:ln cap="flat" w="19050">
            <a:solidFill>
              <a:srgbClr val="374F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382495" y="3862969"/>
            <a:ext cx="12041386" cy="95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b="true" sz="5499">
                <a:solidFill>
                  <a:srgbClr val="06444A"/>
                </a:solidFill>
                <a:latin typeface="Aleo Bold"/>
                <a:ea typeface="Aleo Bold"/>
                <a:cs typeface="Aleo Bold"/>
                <a:sym typeface="Aleo Bold"/>
              </a:rPr>
              <a:t>技術説明</a:t>
            </a:r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311143" y="2240049"/>
            <a:ext cx="7053872" cy="0"/>
          </a:xfrm>
          <a:prstGeom prst="line">
            <a:avLst/>
          </a:prstGeom>
          <a:ln cap="flat" w="19050">
            <a:solidFill>
              <a:srgbClr val="374F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11957" y="2994270"/>
            <a:ext cx="3021991" cy="1187723"/>
            <a:chOff x="0" y="0"/>
            <a:chExt cx="4029321" cy="158363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029321" cy="1583630"/>
              <a:chOff x="0" y="0"/>
              <a:chExt cx="795915" cy="312816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795915" cy="312816"/>
              </a:xfrm>
              <a:custGeom>
                <a:avLst/>
                <a:gdLst/>
                <a:ahLst/>
                <a:cxnLst/>
                <a:rect r="r" b="b" t="t" l="l"/>
                <a:pathLst>
                  <a:path h="312816" w="795915">
                    <a:moveTo>
                      <a:pt x="130655" y="0"/>
                    </a:moveTo>
                    <a:lnTo>
                      <a:pt x="665260" y="0"/>
                    </a:lnTo>
                    <a:cubicBezTo>
                      <a:pt x="737419" y="0"/>
                      <a:pt x="795915" y="58496"/>
                      <a:pt x="795915" y="130655"/>
                    </a:cubicBezTo>
                    <a:lnTo>
                      <a:pt x="795915" y="182161"/>
                    </a:lnTo>
                    <a:cubicBezTo>
                      <a:pt x="795915" y="254320"/>
                      <a:pt x="737419" y="312816"/>
                      <a:pt x="665260" y="312816"/>
                    </a:cubicBezTo>
                    <a:lnTo>
                      <a:pt x="130655" y="312816"/>
                    </a:lnTo>
                    <a:cubicBezTo>
                      <a:pt x="58496" y="312816"/>
                      <a:pt x="0" y="254320"/>
                      <a:pt x="0" y="182161"/>
                    </a:cubicBezTo>
                    <a:lnTo>
                      <a:pt x="0" y="130655"/>
                    </a:lnTo>
                    <a:cubicBezTo>
                      <a:pt x="0" y="58496"/>
                      <a:pt x="58496" y="0"/>
                      <a:pt x="1306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6AACB4"/>
                </a:solidFill>
                <a:prstDash val="solid"/>
                <a:round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47625"/>
                <a:ext cx="795915" cy="3604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266767" y="-24810"/>
              <a:ext cx="3495786" cy="1557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8"/>
                </a:lnSpc>
              </a:pPr>
              <a:r>
                <a:rPr lang="en-US" sz="3399">
                  <a:solidFill>
                    <a:srgbClr val="318F9A"/>
                  </a:solidFill>
                  <a:latin typeface="ほのか明朝"/>
                  <a:ea typeface="ほのか明朝"/>
                  <a:cs typeface="ほのか明朝"/>
                  <a:sym typeface="ほのか明朝"/>
                </a:rPr>
                <a:t>Welcome</a:t>
              </a:r>
            </a:p>
            <a:p>
              <a:pPr algn="ctr">
                <a:lnSpc>
                  <a:spcPts val="4758"/>
                </a:lnSpc>
              </a:pPr>
              <a:r>
                <a:rPr lang="en-US" sz="3399">
                  <a:solidFill>
                    <a:srgbClr val="318F9A"/>
                  </a:solidFill>
                  <a:latin typeface="ほのか明朝"/>
                  <a:ea typeface="ほのか明朝"/>
                  <a:cs typeface="ほのか明朝"/>
                  <a:sym typeface="ほのか明朝"/>
                </a:rPr>
                <a:t>ページ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343054" y="1009150"/>
            <a:ext cx="11164614" cy="95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b="true" sz="5499">
                <a:solidFill>
                  <a:srgbClr val="06444A"/>
                </a:solidFill>
                <a:latin typeface="Aleo Bold"/>
                <a:ea typeface="Aleo Bold"/>
                <a:cs typeface="Aleo Bold"/>
                <a:sym typeface="Aleo Bold"/>
              </a:rPr>
              <a:t>画面遷移イメージ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4271186" y="2994270"/>
            <a:ext cx="3021991" cy="1187723"/>
            <a:chOff x="0" y="0"/>
            <a:chExt cx="4029321" cy="158363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4029321" cy="1583630"/>
              <a:chOff x="0" y="0"/>
              <a:chExt cx="795915" cy="312816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795915" cy="312816"/>
              </a:xfrm>
              <a:custGeom>
                <a:avLst/>
                <a:gdLst/>
                <a:ahLst/>
                <a:cxnLst/>
                <a:rect r="r" b="b" t="t" l="l"/>
                <a:pathLst>
                  <a:path h="312816" w="795915">
                    <a:moveTo>
                      <a:pt x="130655" y="0"/>
                    </a:moveTo>
                    <a:lnTo>
                      <a:pt x="665260" y="0"/>
                    </a:lnTo>
                    <a:cubicBezTo>
                      <a:pt x="737419" y="0"/>
                      <a:pt x="795915" y="58496"/>
                      <a:pt x="795915" y="130655"/>
                    </a:cubicBezTo>
                    <a:lnTo>
                      <a:pt x="795915" y="182161"/>
                    </a:lnTo>
                    <a:cubicBezTo>
                      <a:pt x="795915" y="254320"/>
                      <a:pt x="737419" y="312816"/>
                      <a:pt x="665260" y="312816"/>
                    </a:cubicBezTo>
                    <a:lnTo>
                      <a:pt x="130655" y="312816"/>
                    </a:lnTo>
                    <a:cubicBezTo>
                      <a:pt x="58496" y="312816"/>
                      <a:pt x="0" y="254320"/>
                      <a:pt x="0" y="182161"/>
                    </a:cubicBezTo>
                    <a:lnTo>
                      <a:pt x="0" y="130655"/>
                    </a:lnTo>
                    <a:cubicBezTo>
                      <a:pt x="0" y="58496"/>
                      <a:pt x="58496" y="0"/>
                      <a:pt x="1306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6AACB4"/>
                </a:solidFill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47625"/>
                <a:ext cx="795915" cy="3604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266767" y="-24810"/>
              <a:ext cx="3495786" cy="1557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8"/>
                </a:lnSpc>
              </a:pPr>
              <a:r>
                <a:rPr lang="en-US" sz="3399">
                  <a:solidFill>
                    <a:srgbClr val="318F9A"/>
                  </a:solidFill>
                  <a:latin typeface="ほのか明朝"/>
                  <a:ea typeface="ほのか明朝"/>
                  <a:cs typeface="ほのか明朝"/>
                  <a:sym typeface="ほのか明朝"/>
                </a:rPr>
                <a:t>ログイン</a:t>
              </a:r>
            </a:p>
            <a:p>
              <a:pPr algn="ctr">
                <a:lnSpc>
                  <a:spcPts val="4758"/>
                </a:lnSpc>
              </a:pPr>
              <a:r>
                <a:rPr lang="en-US" sz="3399">
                  <a:solidFill>
                    <a:srgbClr val="318F9A"/>
                  </a:solidFill>
                  <a:latin typeface="ほのか明朝"/>
                  <a:ea typeface="ほのか明朝"/>
                  <a:cs typeface="ほのか明朝"/>
                  <a:sym typeface="ほのか明朝"/>
                </a:rPr>
                <a:t>ページ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857210" y="2994270"/>
            <a:ext cx="3021991" cy="1187723"/>
            <a:chOff x="0" y="0"/>
            <a:chExt cx="4029321" cy="158363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4029321" cy="1583630"/>
              <a:chOff x="0" y="0"/>
              <a:chExt cx="795915" cy="31281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795915" cy="312816"/>
              </a:xfrm>
              <a:custGeom>
                <a:avLst/>
                <a:gdLst/>
                <a:ahLst/>
                <a:cxnLst/>
                <a:rect r="r" b="b" t="t" l="l"/>
                <a:pathLst>
                  <a:path h="312816" w="795915">
                    <a:moveTo>
                      <a:pt x="130655" y="0"/>
                    </a:moveTo>
                    <a:lnTo>
                      <a:pt x="665260" y="0"/>
                    </a:lnTo>
                    <a:cubicBezTo>
                      <a:pt x="737419" y="0"/>
                      <a:pt x="795915" y="58496"/>
                      <a:pt x="795915" y="130655"/>
                    </a:cubicBezTo>
                    <a:lnTo>
                      <a:pt x="795915" y="182161"/>
                    </a:lnTo>
                    <a:cubicBezTo>
                      <a:pt x="795915" y="254320"/>
                      <a:pt x="737419" y="312816"/>
                      <a:pt x="665260" y="312816"/>
                    </a:cubicBezTo>
                    <a:lnTo>
                      <a:pt x="130655" y="312816"/>
                    </a:lnTo>
                    <a:cubicBezTo>
                      <a:pt x="58496" y="312816"/>
                      <a:pt x="0" y="254320"/>
                      <a:pt x="0" y="182161"/>
                    </a:cubicBezTo>
                    <a:lnTo>
                      <a:pt x="0" y="130655"/>
                    </a:lnTo>
                    <a:cubicBezTo>
                      <a:pt x="0" y="58496"/>
                      <a:pt x="58496" y="0"/>
                      <a:pt x="1306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6AACB4"/>
                </a:solidFill>
                <a:prstDash val="solid"/>
                <a:round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795915" cy="3604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266767" y="-24810"/>
              <a:ext cx="3495786" cy="1557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8"/>
                </a:lnSpc>
              </a:pPr>
              <a:r>
                <a:rPr lang="en-US" sz="3399">
                  <a:solidFill>
                    <a:srgbClr val="318F9A"/>
                  </a:solidFill>
                  <a:latin typeface="ほのか明朝"/>
                  <a:ea typeface="ほのか明朝"/>
                  <a:cs typeface="ほのか明朝"/>
                  <a:sym typeface="ほのか明朝"/>
                </a:rPr>
                <a:t>トップ</a:t>
              </a:r>
            </a:p>
            <a:p>
              <a:pPr algn="ctr">
                <a:lnSpc>
                  <a:spcPts val="4758"/>
                </a:lnSpc>
              </a:pPr>
              <a:r>
                <a:rPr lang="en-US" sz="3399">
                  <a:solidFill>
                    <a:srgbClr val="318F9A"/>
                  </a:solidFill>
                  <a:latin typeface="ほのか明朝"/>
                  <a:ea typeface="ほのか明朝"/>
                  <a:cs typeface="ほのか明朝"/>
                  <a:sym typeface="ほのか明朝"/>
                </a:rPr>
                <a:t>ページ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441176" y="2994270"/>
            <a:ext cx="3021991" cy="1187723"/>
            <a:chOff x="0" y="0"/>
            <a:chExt cx="4029321" cy="1583630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4029321" cy="1583630"/>
              <a:chOff x="0" y="0"/>
              <a:chExt cx="795915" cy="312816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795915" cy="312816"/>
              </a:xfrm>
              <a:custGeom>
                <a:avLst/>
                <a:gdLst/>
                <a:ahLst/>
                <a:cxnLst/>
                <a:rect r="r" b="b" t="t" l="l"/>
                <a:pathLst>
                  <a:path h="312816" w="795915">
                    <a:moveTo>
                      <a:pt x="130655" y="0"/>
                    </a:moveTo>
                    <a:lnTo>
                      <a:pt x="665260" y="0"/>
                    </a:lnTo>
                    <a:cubicBezTo>
                      <a:pt x="737419" y="0"/>
                      <a:pt x="795915" y="58496"/>
                      <a:pt x="795915" y="130655"/>
                    </a:cubicBezTo>
                    <a:lnTo>
                      <a:pt x="795915" y="182161"/>
                    </a:lnTo>
                    <a:cubicBezTo>
                      <a:pt x="795915" y="254320"/>
                      <a:pt x="737419" y="312816"/>
                      <a:pt x="665260" y="312816"/>
                    </a:cubicBezTo>
                    <a:lnTo>
                      <a:pt x="130655" y="312816"/>
                    </a:lnTo>
                    <a:cubicBezTo>
                      <a:pt x="58496" y="312816"/>
                      <a:pt x="0" y="254320"/>
                      <a:pt x="0" y="182161"/>
                    </a:cubicBezTo>
                    <a:lnTo>
                      <a:pt x="0" y="130655"/>
                    </a:lnTo>
                    <a:cubicBezTo>
                      <a:pt x="0" y="58496"/>
                      <a:pt x="58496" y="0"/>
                      <a:pt x="1306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6AACB4"/>
                </a:solidFill>
                <a:prstDash val="solid"/>
                <a:round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47625"/>
                <a:ext cx="795915" cy="3604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266767" y="-24810"/>
              <a:ext cx="3495786" cy="1557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8"/>
                </a:lnSpc>
              </a:pPr>
              <a:r>
                <a:rPr lang="en-US" sz="3399">
                  <a:solidFill>
                    <a:srgbClr val="318F9A"/>
                  </a:solidFill>
                  <a:latin typeface="ほのか明朝"/>
                  <a:ea typeface="ほのか明朝"/>
                  <a:cs typeface="ほのか明朝"/>
                  <a:sym typeface="ほのか明朝"/>
                </a:rPr>
                <a:t>コレクション</a:t>
              </a:r>
            </a:p>
            <a:p>
              <a:pPr algn="ctr">
                <a:lnSpc>
                  <a:spcPts val="4758"/>
                </a:lnSpc>
              </a:pPr>
              <a:r>
                <a:rPr lang="en-US" sz="3399">
                  <a:solidFill>
                    <a:srgbClr val="318F9A"/>
                  </a:solidFill>
                  <a:latin typeface="ほのか明朝"/>
                  <a:ea typeface="ほのか明朝"/>
                  <a:cs typeface="ほのか明朝"/>
                  <a:sym typeface="ほのか明朝"/>
                </a:rPr>
                <a:t>ページ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1441176" y="4786381"/>
            <a:ext cx="3021991" cy="1187723"/>
            <a:chOff x="0" y="0"/>
            <a:chExt cx="4029321" cy="1583630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4029321" cy="1583630"/>
              <a:chOff x="0" y="0"/>
              <a:chExt cx="795915" cy="312816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795915" cy="312816"/>
              </a:xfrm>
              <a:custGeom>
                <a:avLst/>
                <a:gdLst/>
                <a:ahLst/>
                <a:cxnLst/>
                <a:rect r="r" b="b" t="t" l="l"/>
                <a:pathLst>
                  <a:path h="312816" w="795915">
                    <a:moveTo>
                      <a:pt x="130655" y="0"/>
                    </a:moveTo>
                    <a:lnTo>
                      <a:pt x="665260" y="0"/>
                    </a:lnTo>
                    <a:cubicBezTo>
                      <a:pt x="737419" y="0"/>
                      <a:pt x="795915" y="58496"/>
                      <a:pt x="795915" y="130655"/>
                    </a:cubicBezTo>
                    <a:lnTo>
                      <a:pt x="795915" y="182161"/>
                    </a:lnTo>
                    <a:cubicBezTo>
                      <a:pt x="795915" y="254320"/>
                      <a:pt x="737419" y="312816"/>
                      <a:pt x="665260" y="312816"/>
                    </a:cubicBezTo>
                    <a:lnTo>
                      <a:pt x="130655" y="312816"/>
                    </a:lnTo>
                    <a:cubicBezTo>
                      <a:pt x="58496" y="312816"/>
                      <a:pt x="0" y="254320"/>
                      <a:pt x="0" y="182161"/>
                    </a:cubicBezTo>
                    <a:lnTo>
                      <a:pt x="0" y="130655"/>
                    </a:lnTo>
                    <a:cubicBezTo>
                      <a:pt x="0" y="58496"/>
                      <a:pt x="58496" y="0"/>
                      <a:pt x="1306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6AACB4"/>
                </a:solidFill>
                <a:prstDash val="solid"/>
                <a:round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795915" cy="3604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266767" y="-24810"/>
              <a:ext cx="3495786" cy="1557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8"/>
                </a:lnSpc>
              </a:pPr>
              <a:r>
                <a:rPr lang="en-US" sz="3399">
                  <a:solidFill>
                    <a:srgbClr val="318F9A"/>
                  </a:solidFill>
                  <a:latin typeface="ほのか明朝"/>
                  <a:ea typeface="ほのか明朝"/>
                  <a:cs typeface="ほのか明朝"/>
                  <a:sym typeface="ほのか明朝"/>
                </a:rPr>
                <a:t>おすすめ</a:t>
              </a:r>
            </a:p>
            <a:p>
              <a:pPr algn="ctr">
                <a:lnSpc>
                  <a:spcPts val="4758"/>
                </a:lnSpc>
              </a:pPr>
              <a:r>
                <a:rPr lang="en-US" sz="3399">
                  <a:solidFill>
                    <a:srgbClr val="318F9A"/>
                  </a:solidFill>
                  <a:latin typeface="ほのか明朝"/>
                  <a:ea typeface="ほのか明朝"/>
                  <a:cs typeface="ほのか明朝"/>
                  <a:sym typeface="ほのか明朝"/>
                </a:rPr>
                <a:t>ページ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1441176" y="6838587"/>
            <a:ext cx="3021991" cy="1187723"/>
            <a:chOff x="0" y="0"/>
            <a:chExt cx="4029321" cy="1583630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4029321" cy="1583630"/>
              <a:chOff x="0" y="0"/>
              <a:chExt cx="795915" cy="312816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795915" cy="312816"/>
              </a:xfrm>
              <a:custGeom>
                <a:avLst/>
                <a:gdLst/>
                <a:ahLst/>
                <a:cxnLst/>
                <a:rect r="r" b="b" t="t" l="l"/>
                <a:pathLst>
                  <a:path h="312816" w="795915">
                    <a:moveTo>
                      <a:pt x="130655" y="0"/>
                    </a:moveTo>
                    <a:lnTo>
                      <a:pt x="665260" y="0"/>
                    </a:lnTo>
                    <a:cubicBezTo>
                      <a:pt x="737419" y="0"/>
                      <a:pt x="795915" y="58496"/>
                      <a:pt x="795915" y="130655"/>
                    </a:cubicBezTo>
                    <a:lnTo>
                      <a:pt x="795915" y="182161"/>
                    </a:lnTo>
                    <a:cubicBezTo>
                      <a:pt x="795915" y="254320"/>
                      <a:pt x="737419" y="312816"/>
                      <a:pt x="665260" y="312816"/>
                    </a:cubicBezTo>
                    <a:lnTo>
                      <a:pt x="130655" y="312816"/>
                    </a:lnTo>
                    <a:cubicBezTo>
                      <a:pt x="58496" y="312816"/>
                      <a:pt x="0" y="254320"/>
                      <a:pt x="0" y="182161"/>
                    </a:cubicBezTo>
                    <a:lnTo>
                      <a:pt x="0" y="130655"/>
                    </a:lnTo>
                    <a:cubicBezTo>
                      <a:pt x="0" y="58496"/>
                      <a:pt x="58496" y="0"/>
                      <a:pt x="1306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6AACB4"/>
                </a:solidFill>
                <a:prstDash val="solid"/>
                <a:round/>
              </a:ln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47625"/>
                <a:ext cx="795915" cy="3604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33" id="33"/>
            <p:cNvSpPr txBox="true"/>
            <p:nvPr/>
          </p:nvSpPr>
          <p:spPr>
            <a:xfrm rot="0">
              <a:off x="266767" y="-24810"/>
              <a:ext cx="3495786" cy="1557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8"/>
                </a:lnSpc>
              </a:pPr>
              <a:r>
                <a:rPr lang="en-US" sz="3399">
                  <a:solidFill>
                    <a:srgbClr val="318F9A"/>
                  </a:solidFill>
                  <a:latin typeface="ほのか明朝"/>
                  <a:ea typeface="ほのか明朝"/>
                  <a:cs typeface="ほのか明朝"/>
                  <a:sym typeface="ほのか明朝"/>
                </a:rPr>
                <a:t>悩み別</a:t>
              </a:r>
            </a:p>
            <a:p>
              <a:pPr algn="ctr">
                <a:lnSpc>
                  <a:spcPts val="4758"/>
                </a:lnSpc>
              </a:pPr>
              <a:r>
                <a:rPr lang="en-US" sz="3399">
                  <a:solidFill>
                    <a:srgbClr val="318F9A"/>
                  </a:solidFill>
                  <a:latin typeface="ほのか明朝"/>
                  <a:ea typeface="ほのか明朝"/>
                  <a:cs typeface="ほのか明朝"/>
                  <a:sym typeface="ほのか明朝"/>
                </a:rPr>
                <a:t>ページ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5025142" y="2994270"/>
            <a:ext cx="3021991" cy="1187723"/>
            <a:chOff x="0" y="0"/>
            <a:chExt cx="4029321" cy="1583630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0"/>
              <a:ext cx="4029321" cy="1583630"/>
              <a:chOff x="0" y="0"/>
              <a:chExt cx="795915" cy="312816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795915" cy="312816"/>
              </a:xfrm>
              <a:custGeom>
                <a:avLst/>
                <a:gdLst/>
                <a:ahLst/>
                <a:cxnLst/>
                <a:rect r="r" b="b" t="t" l="l"/>
                <a:pathLst>
                  <a:path h="312816" w="795915">
                    <a:moveTo>
                      <a:pt x="130655" y="0"/>
                    </a:moveTo>
                    <a:lnTo>
                      <a:pt x="665260" y="0"/>
                    </a:lnTo>
                    <a:cubicBezTo>
                      <a:pt x="737419" y="0"/>
                      <a:pt x="795915" y="58496"/>
                      <a:pt x="795915" y="130655"/>
                    </a:cubicBezTo>
                    <a:lnTo>
                      <a:pt x="795915" y="182161"/>
                    </a:lnTo>
                    <a:cubicBezTo>
                      <a:pt x="795915" y="254320"/>
                      <a:pt x="737419" y="312816"/>
                      <a:pt x="665260" y="312816"/>
                    </a:cubicBezTo>
                    <a:lnTo>
                      <a:pt x="130655" y="312816"/>
                    </a:lnTo>
                    <a:cubicBezTo>
                      <a:pt x="58496" y="312816"/>
                      <a:pt x="0" y="254320"/>
                      <a:pt x="0" y="182161"/>
                    </a:cubicBezTo>
                    <a:lnTo>
                      <a:pt x="0" y="130655"/>
                    </a:lnTo>
                    <a:cubicBezTo>
                      <a:pt x="0" y="58496"/>
                      <a:pt x="58496" y="0"/>
                      <a:pt x="1306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6AACB4"/>
                </a:solidFill>
                <a:prstDash val="solid"/>
                <a:round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47625"/>
                <a:ext cx="795915" cy="3604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38" id="38"/>
            <p:cNvSpPr txBox="true"/>
            <p:nvPr/>
          </p:nvSpPr>
          <p:spPr>
            <a:xfrm rot="0">
              <a:off x="266767" y="-24810"/>
              <a:ext cx="3495786" cy="1557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8"/>
                </a:lnSpc>
              </a:pPr>
              <a:r>
                <a:rPr lang="en-US" sz="3399">
                  <a:solidFill>
                    <a:srgbClr val="318F9A"/>
                  </a:solidFill>
                  <a:latin typeface="ほのか明朝"/>
                  <a:ea typeface="ほのか明朝"/>
                  <a:cs typeface="ほのか明朝"/>
                  <a:sym typeface="ほのか明朝"/>
                </a:rPr>
                <a:t>登録</a:t>
              </a:r>
            </a:p>
            <a:p>
              <a:pPr algn="ctr">
                <a:lnSpc>
                  <a:spcPts val="4758"/>
                </a:lnSpc>
              </a:pPr>
              <a:r>
                <a:rPr lang="en-US" sz="3399">
                  <a:solidFill>
                    <a:srgbClr val="318F9A"/>
                  </a:solidFill>
                  <a:latin typeface="ほのか明朝"/>
                  <a:ea typeface="ほのか明朝"/>
                  <a:cs typeface="ほのか明朝"/>
                  <a:sym typeface="ほのか明朝"/>
                </a:rPr>
                <a:t>ページ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1441176" y="8533106"/>
            <a:ext cx="3021991" cy="1187723"/>
            <a:chOff x="0" y="0"/>
            <a:chExt cx="4029321" cy="1583630"/>
          </a:xfrm>
        </p:grpSpPr>
        <p:grpSp>
          <p:nvGrpSpPr>
            <p:cNvPr name="Group 40" id="40"/>
            <p:cNvGrpSpPr/>
            <p:nvPr/>
          </p:nvGrpSpPr>
          <p:grpSpPr>
            <a:xfrm rot="0">
              <a:off x="0" y="0"/>
              <a:ext cx="4029321" cy="1583630"/>
              <a:chOff x="0" y="0"/>
              <a:chExt cx="795915" cy="312816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795915" cy="312816"/>
              </a:xfrm>
              <a:custGeom>
                <a:avLst/>
                <a:gdLst/>
                <a:ahLst/>
                <a:cxnLst/>
                <a:rect r="r" b="b" t="t" l="l"/>
                <a:pathLst>
                  <a:path h="312816" w="795915">
                    <a:moveTo>
                      <a:pt x="130655" y="0"/>
                    </a:moveTo>
                    <a:lnTo>
                      <a:pt x="665260" y="0"/>
                    </a:lnTo>
                    <a:cubicBezTo>
                      <a:pt x="737419" y="0"/>
                      <a:pt x="795915" y="58496"/>
                      <a:pt x="795915" y="130655"/>
                    </a:cubicBezTo>
                    <a:lnTo>
                      <a:pt x="795915" y="182161"/>
                    </a:lnTo>
                    <a:cubicBezTo>
                      <a:pt x="795915" y="254320"/>
                      <a:pt x="737419" y="312816"/>
                      <a:pt x="665260" y="312816"/>
                    </a:cubicBezTo>
                    <a:lnTo>
                      <a:pt x="130655" y="312816"/>
                    </a:lnTo>
                    <a:cubicBezTo>
                      <a:pt x="58496" y="312816"/>
                      <a:pt x="0" y="254320"/>
                      <a:pt x="0" y="182161"/>
                    </a:cubicBezTo>
                    <a:lnTo>
                      <a:pt x="0" y="130655"/>
                    </a:lnTo>
                    <a:cubicBezTo>
                      <a:pt x="0" y="58496"/>
                      <a:pt x="58496" y="0"/>
                      <a:pt x="1306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6AACB4"/>
                </a:solidFill>
                <a:prstDash val="solid"/>
                <a:round/>
              </a:ln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795915" cy="3604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43" id="43"/>
            <p:cNvSpPr txBox="true"/>
            <p:nvPr/>
          </p:nvSpPr>
          <p:spPr>
            <a:xfrm rot="0">
              <a:off x="266767" y="-24810"/>
              <a:ext cx="3495786" cy="1557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8"/>
                </a:lnSpc>
              </a:pPr>
              <a:r>
                <a:rPr lang="en-US" sz="3399">
                  <a:solidFill>
                    <a:srgbClr val="318F9A"/>
                  </a:solidFill>
                  <a:latin typeface="ほのか明朝"/>
                  <a:ea typeface="ほのか明朝"/>
                  <a:cs typeface="ほのか明朝"/>
                  <a:sym typeface="ほのか明朝"/>
                </a:rPr>
                <a:t>プロフィール</a:t>
              </a:r>
            </a:p>
            <a:p>
              <a:pPr algn="ctr">
                <a:lnSpc>
                  <a:spcPts val="4758"/>
                </a:lnSpc>
              </a:pPr>
              <a:r>
                <a:rPr lang="en-US" sz="3399">
                  <a:solidFill>
                    <a:srgbClr val="318F9A"/>
                  </a:solidFill>
                  <a:latin typeface="ほのか明朝"/>
                  <a:ea typeface="ほのか明朝"/>
                  <a:cs typeface="ほのか明朝"/>
                  <a:sym typeface="ほのか明朝"/>
                </a:rPr>
                <a:t>ページ</a:t>
              </a:r>
            </a:p>
          </p:txBody>
        </p:sp>
      </p:grpSp>
      <p:sp>
        <p:nvSpPr>
          <p:cNvPr name="AutoShape 44" id="44"/>
          <p:cNvSpPr/>
          <p:nvPr/>
        </p:nvSpPr>
        <p:spPr>
          <a:xfrm flipV="true">
            <a:off x="3933948" y="3588132"/>
            <a:ext cx="337238" cy="57622"/>
          </a:xfrm>
          <a:prstGeom prst="line">
            <a:avLst/>
          </a:prstGeom>
          <a:ln cap="flat" w="38100">
            <a:solidFill>
              <a:srgbClr val="6AACB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5" id="45"/>
          <p:cNvSpPr/>
          <p:nvPr/>
        </p:nvSpPr>
        <p:spPr>
          <a:xfrm flipV="true">
            <a:off x="7293177" y="3530238"/>
            <a:ext cx="564033" cy="57894"/>
          </a:xfrm>
          <a:prstGeom prst="line">
            <a:avLst/>
          </a:prstGeom>
          <a:ln cap="flat" w="38100">
            <a:solidFill>
              <a:srgbClr val="6AACB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6" id="46"/>
          <p:cNvSpPr/>
          <p:nvPr/>
        </p:nvSpPr>
        <p:spPr>
          <a:xfrm flipV="true">
            <a:off x="10879201" y="3555968"/>
            <a:ext cx="561975" cy="32164"/>
          </a:xfrm>
          <a:prstGeom prst="line">
            <a:avLst/>
          </a:prstGeom>
          <a:ln cap="flat" w="38100">
            <a:solidFill>
              <a:srgbClr val="6AACB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7" id="47"/>
          <p:cNvSpPr/>
          <p:nvPr/>
        </p:nvSpPr>
        <p:spPr>
          <a:xfrm flipV="true">
            <a:off x="14463167" y="3556036"/>
            <a:ext cx="561975" cy="32096"/>
          </a:xfrm>
          <a:prstGeom prst="line">
            <a:avLst/>
          </a:prstGeom>
          <a:ln cap="flat" w="38100">
            <a:solidFill>
              <a:srgbClr val="6AACB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8" id="48"/>
          <p:cNvSpPr/>
          <p:nvPr/>
        </p:nvSpPr>
        <p:spPr>
          <a:xfrm flipV="true">
            <a:off x="11069658" y="3588132"/>
            <a:ext cx="0" cy="5557886"/>
          </a:xfrm>
          <a:prstGeom prst="line">
            <a:avLst/>
          </a:prstGeom>
          <a:ln cap="flat" w="38100">
            <a:solidFill>
              <a:srgbClr val="6AACB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9" id="49"/>
          <p:cNvSpPr/>
          <p:nvPr/>
        </p:nvSpPr>
        <p:spPr>
          <a:xfrm>
            <a:off x="11069658" y="5380243"/>
            <a:ext cx="371518" cy="0"/>
          </a:xfrm>
          <a:prstGeom prst="line">
            <a:avLst/>
          </a:prstGeom>
          <a:ln cap="flat" w="38100">
            <a:solidFill>
              <a:srgbClr val="6AACB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0" id="50"/>
          <p:cNvSpPr/>
          <p:nvPr/>
        </p:nvSpPr>
        <p:spPr>
          <a:xfrm>
            <a:off x="11069658" y="7451499"/>
            <a:ext cx="371518" cy="0"/>
          </a:xfrm>
          <a:prstGeom prst="line">
            <a:avLst/>
          </a:prstGeom>
          <a:ln cap="flat" w="38100">
            <a:solidFill>
              <a:srgbClr val="6AACB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1" id="51"/>
          <p:cNvSpPr/>
          <p:nvPr/>
        </p:nvSpPr>
        <p:spPr>
          <a:xfrm>
            <a:off x="11069658" y="9126967"/>
            <a:ext cx="371518" cy="0"/>
          </a:xfrm>
          <a:prstGeom prst="line">
            <a:avLst/>
          </a:prstGeom>
          <a:ln cap="flat" w="38100">
            <a:solidFill>
              <a:srgbClr val="6AACB4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  <p:transition spd="slow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311143" y="2240049"/>
            <a:ext cx="7053872" cy="0"/>
          </a:xfrm>
          <a:prstGeom prst="line">
            <a:avLst/>
          </a:prstGeom>
          <a:ln cap="flat" w="19050">
            <a:solidFill>
              <a:srgbClr val="374F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343054" y="1009150"/>
            <a:ext cx="4763393" cy="95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b="true" sz="5499">
                <a:solidFill>
                  <a:srgbClr val="06444A"/>
                </a:solidFill>
                <a:latin typeface="Aleo Bold"/>
                <a:ea typeface="Aleo Bold"/>
                <a:cs typeface="Aleo Bold"/>
                <a:sym typeface="Aleo Bold"/>
              </a:rPr>
              <a:t>技術について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67879" y="2331271"/>
            <a:ext cx="2029140" cy="90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8"/>
              </a:lnSpc>
            </a:pPr>
            <a:r>
              <a:rPr lang="en-US" b="true" sz="3399">
                <a:solidFill>
                  <a:srgbClr val="05423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ユーザー</a:t>
            </a:r>
          </a:p>
        </p:txBody>
      </p:sp>
      <p:sp>
        <p:nvSpPr>
          <p:cNvPr name="AutoShape 5" id="5"/>
          <p:cNvSpPr/>
          <p:nvPr/>
        </p:nvSpPr>
        <p:spPr>
          <a:xfrm>
            <a:off x="4497019" y="4588686"/>
            <a:ext cx="1269969" cy="0"/>
          </a:xfrm>
          <a:prstGeom prst="line">
            <a:avLst/>
          </a:prstGeom>
          <a:ln cap="flat" w="38100">
            <a:solidFill>
              <a:srgbClr val="6AACB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657555" y="3502887"/>
            <a:ext cx="1391156" cy="2209699"/>
          </a:xfrm>
          <a:custGeom>
            <a:avLst/>
            <a:gdLst/>
            <a:ahLst/>
            <a:cxnLst/>
            <a:rect r="r" b="b" t="t" l="l"/>
            <a:pathLst>
              <a:path h="2209699" w="1391156">
                <a:moveTo>
                  <a:pt x="0" y="0"/>
                </a:moveTo>
                <a:lnTo>
                  <a:pt x="1391156" y="0"/>
                </a:lnTo>
                <a:lnTo>
                  <a:pt x="1391156" y="2209698"/>
                </a:lnTo>
                <a:lnTo>
                  <a:pt x="0" y="22096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304003" y="3502887"/>
            <a:ext cx="3387751" cy="2209699"/>
            <a:chOff x="0" y="0"/>
            <a:chExt cx="892247" cy="5819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92247" cy="581978"/>
            </a:xfrm>
            <a:custGeom>
              <a:avLst/>
              <a:gdLst/>
              <a:ahLst/>
              <a:cxnLst/>
              <a:rect r="r" b="b" t="t" l="l"/>
              <a:pathLst>
                <a:path h="581978" w="892247">
                  <a:moveTo>
                    <a:pt x="116549" y="0"/>
                  </a:moveTo>
                  <a:lnTo>
                    <a:pt x="775698" y="0"/>
                  </a:lnTo>
                  <a:cubicBezTo>
                    <a:pt x="806609" y="0"/>
                    <a:pt x="836254" y="12279"/>
                    <a:pt x="858111" y="34136"/>
                  </a:cubicBezTo>
                  <a:cubicBezTo>
                    <a:pt x="879968" y="55993"/>
                    <a:pt x="892247" y="85638"/>
                    <a:pt x="892247" y="116549"/>
                  </a:cubicBezTo>
                  <a:lnTo>
                    <a:pt x="892247" y="465430"/>
                  </a:lnTo>
                  <a:cubicBezTo>
                    <a:pt x="892247" y="496340"/>
                    <a:pt x="879968" y="525985"/>
                    <a:pt x="858111" y="547842"/>
                  </a:cubicBezTo>
                  <a:cubicBezTo>
                    <a:pt x="836254" y="569699"/>
                    <a:pt x="806609" y="581978"/>
                    <a:pt x="775698" y="581978"/>
                  </a:cubicBezTo>
                  <a:lnTo>
                    <a:pt x="116549" y="581978"/>
                  </a:lnTo>
                  <a:cubicBezTo>
                    <a:pt x="52181" y="581978"/>
                    <a:pt x="0" y="529798"/>
                    <a:pt x="0" y="465430"/>
                  </a:cubicBezTo>
                  <a:lnTo>
                    <a:pt x="0" y="116549"/>
                  </a:lnTo>
                  <a:cubicBezTo>
                    <a:pt x="0" y="85638"/>
                    <a:pt x="12279" y="55993"/>
                    <a:pt x="34136" y="34136"/>
                  </a:cubicBezTo>
                  <a:cubicBezTo>
                    <a:pt x="55993" y="12279"/>
                    <a:pt x="85638" y="0"/>
                    <a:pt x="11654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6AACB4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92247" cy="629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455266" y="2442714"/>
            <a:ext cx="3085224" cy="74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8"/>
              </a:lnSpc>
            </a:pPr>
            <a:r>
              <a:rPr lang="en-US" b="true" sz="2799">
                <a:solidFill>
                  <a:srgbClr val="05423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ハーブティー君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455266" y="4748084"/>
            <a:ext cx="3085224" cy="74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8"/>
              </a:lnSpc>
            </a:pPr>
            <a:r>
              <a:rPr lang="en-US" b="true" sz="2799">
                <a:solidFill>
                  <a:srgbClr val="05423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Dart HTML/CSS/JS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7425278" y="3788934"/>
            <a:ext cx="1145201" cy="1145201"/>
          </a:xfrm>
          <a:custGeom>
            <a:avLst/>
            <a:gdLst/>
            <a:ahLst/>
            <a:cxnLst/>
            <a:rect r="r" b="b" t="t" l="l"/>
            <a:pathLst>
              <a:path h="1145201" w="1145201">
                <a:moveTo>
                  <a:pt x="0" y="0"/>
                </a:moveTo>
                <a:lnTo>
                  <a:pt x="1145201" y="0"/>
                </a:lnTo>
                <a:lnTo>
                  <a:pt x="1145201" y="1145202"/>
                </a:lnTo>
                <a:lnTo>
                  <a:pt x="0" y="1145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 flipV="true">
            <a:off x="9993870" y="4626786"/>
            <a:ext cx="1757717" cy="0"/>
          </a:xfrm>
          <a:prstGeom prst="line">
            <a:avLst/>
          </a:prstGeom>
          <a:ln cap="flat" w="38100">
            <a:solidFill>
              <a:srgbClr val="6AACB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4" id="14"/>
          <p:cNvSpPr txBox="true"/>
          <p:nvPr/>
        </p:nvSpPr>
        <p:spPr>
          <a:xfrm rot="0">
            <a:off x="9794123" y="3732559"/>
            <a:ext cx="1957464" cy="74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8"/>
              </a:lnSpc>
            </a:pPr>
            <a:r>
              <a:rPr lang="en-US" b="true" sz="2799">
                <a:solidFill>
                  <a:srgbClr val="05423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REST API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2199262" y="3521937"/>
            <a:ext cx="3387751" cy="2209699"/>
            <a:chOff x="0" y="0"/>
            <a:chExt cx="892247" cy="58197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92247" cy="581978"/>
            </a:xfrm>
            <a:custGeom>
              <a:avLst/>
              <a:gdLst/>
              <a:ahLst/>
              <a:cxnLst/>
              <a:rect r="r" b="b" t="t" l="l"/>
              <a:pathLst>
                <a:path h="581978" w="892247">
                  <a:moveTo>
                    <a:pt x="116549" y="0"/>
                  </a:moveTo>
                  <a:lnTo>
                    <a:pt x="775698" y="0"/>
                  </a:lnTo>
                  <a:cubicBezTo>
                    <a:pt x="806609" y="0"/>
                    <a:pt x="836254" y="12279"/>
                    <a:pt x="858111" y="34136"/>
                  </a:cubicBezTo>
                  <a:cubicBezTo>
                    <a:pt x="879968" y="55993"/>
                    <a:pt x="892247" y="85638"/>
                    <a:pt x="892247" y="116549"/>
                  </a:cubicBezTo>
                  <a:lnTo>
                    <a:pt x="892247" y="465430"/>
                  </a:lnTo>
                  <a:cubicBezTo>
                    <a:pt x="892247" y="496340"/>
                    <a:pt x="879968" y="525985"/>
                    <a:pt x="858111" y="547842"/>
                  </a:cubicBezTo>
                  <a:cubicBezTo>
                    <a:pt x="836254" y="569699"/>
                    <a:pt x="806609" y="581978"/>
                    <a:pt x="775698" y="581978"/>
                  </a:cubicBezTo>
                  <a:lnTo>
                    <a:pt x="116549" y="581978"/>
                  </a:lnTo>
                  <a:cubicBezTo>
                    <a:pt x="52181" y="581978"/>
                    <a:pt x="0" y="529798"/>
                    <a:pt x="0" y="465430"/>
                  </a:cubicBezTo>
                  <a:lnTo>
                    <a:pt x="0" y="116549"/>
                  </a:lnTo>
                  <a:cubicBezTo>
                    <a:pt x="0" y="85638"/>
                    <a:pt x="12279" y="55993"/>
                    <a:pt x="34136" y="34136"/>
                  </a:cubicBezTo>
                  <a:cubicBezTo>
                    <a:pt x="55993" y="12279"/>
                    <a:pt x="85638" y="0"/>
                    <a:pt x="11654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6AACB4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892247" cy="629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2350525" y="2442714"/>
            <a:ext cx="3085224" cy="74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8"/>
              </a:lnSpc>
            </a:pPr>
            <a:r>
              <a:rPr lang="en-US" sz="2799">
                <a:solidFill>
                  <a:srgbClr val="05423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Node.js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2534542" y="3918177"/>
            <a:ext cx="2717191" cy="1691539"/>
            <a:chOff x="0" y="0"/>
            <a:chExt cx="715639" cy="44550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15639" cy="445508"/>
            </a:xfrm>
            <a:custGeom>
              <a:avLst/>
              <a:gdLst/>
              <a:ahLst/>
              <a:cxnLst/>
              <a:rect r="r" b="b" t="t" l="l"/>
              <a:pathLst>
                <a:path h="445508" w="715639">
                  <a:moveTo>
                    <a:pt x="145311" y="0"/>
                  </a:moveTo>
                  <a:lnTo>
                    <a:pt x="570328" y="0"/>
                  </a:lnTo>
                  <a:cubicBezTo>
                    <a:pt x="650581" y="0"/>
                    <a:pt x="715639" y="65058"/>
                    <a:pt x="715639" y="145311"/>
                  </a:cubicBezTo>
                  <a:lnTo>
                    <a:pt x="715639" y="300197"/>
                  </a:lnTo>
                  <a:cubicBezTo>
                    <a:pt x="715639" y="380450"/>
                    <a:pt x="650581" y="445508"/>
                    <a:pt x="570328" y="445508"/>
                  </a:cubicBezTo>
                  <a:lnTo>
                    <a:pt x="145311" y="445508"/>
                  </a:lnTo>
                  <a:cubicBezTo>
                    <a:pt x="65058" y="445508"/>
                    <a:pt x="0" y="380450"/>
                    <a:pt x="0" y="300197"/>
                  </a:cubicBezTo>
                  <a:lnTo>
                    <a:pt x="0" y="145311"/>
                  </a:lnTo>
                  <a:cubicBezTo>
                    <a:pt x="0" y="65058"/>
                    <a:pt x="65058" y="0"/>
                    <a:pt x="145311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6AACB4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715639" cy="4931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2350525" y="3226662"/>
            <a:ext cx="3085224" cy="686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8"/>
              </a:lnSpc>
            </a:pPr>
            <a:r>
              <a:rPr lang="en-US" sz="2599">
                <a:solidFill>
                  <a:srgbClr val="05423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Express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739145" y="3902231"/>
            <a:ext cx="2307984" cy="686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8"/>
              </a:lnSpc>
            </a:pPr>
            <a:r>
              <a:rPr lang="en-US" sz="2599">
                <a:solidFill>
                  <a:srgbClr val="05423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DB接続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739145" y="4385479"/>
            <a:ext cx="2307984" cy="686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8"/>
              </a:lnSpc>
            </a:pPr>
            <a:r>
              <a:rPr lang="en-US" b="true" sz="2599">
                <a:solidFill>
                  <a:srgbClr val="05423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API処理</a:t>
            </a:r>
          </a:p>
        </p:txBody>
      </p:sp>
      <p:sp>
        <p:nvSpPr>
          <p:cNvPr name="AutoShape 25" id="25"/>
          <p:cNvSpPr/>
          <p:nvPr/>
        </p:nvSpPr>
        <p:spPr>
          <a:xfrm>
            <a:off x="13874087" y="6017385"/>
            <a:ext cx="19050" cy="1005874"/>
          </a:xfrm>
          <a:prstGeom prst="line">
            <a:avLst/>
          </a:prstGeom>
          <a:ln cap="flat" w="38100">
            <a:solidFill>
              <a:srgbClr val="6AACB4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6" id="26"/>
          <p:cNvGrpSpPr/>
          <p:nvPr/>
        </p:nvGrpSpPr>
        <p:grpSpPr>
          <a:xfrm rot="0">
            <a:off x="12199262" y="7638321"/>
            <a:ext cx="3387751" cy="2209699"/>
            <a:chOff x="0" y="0"/>
            <a:chExt cx="892247" cy="58197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92247" cy="581978"/>
            </a:xfrm>
            <a:custGeom>
              <a:avLst/>
              <a:gdLst/>
              <a:ahLst/>
              <a:cxnLst/>
              <a:rect r="r" b="b" t="t" l="l"/>
              <a:pathLst>
                <a:path h="581978" w="892247">
                  <a:moveTo>
                    <a:pt x="116549" y="0"/>
                  </a:moveTo>
                  <a:lnTo>
                    <a:pt x="775698" y="0"/>
                  </a:lnTo>
                  <a:cubicBezTo>
                    <a:pt x="806609" y="0"/>
                    <a:pt x="836254" y="12279"/>
                    <a:pt x="858111" y="34136"/>
                  </a:cubicBezTo>
                  <a:cubicBezTo>
                    <a:pt x="879968" y="55993"/>
                    <a:pt x="892247" y="85638"/>
                    <a:pt x="892247" y="116549"/>
                  </a:cubicBezTo>
                  <a:lnTo>
                    <a:pt x="892247" y="465430"/>
                  </a:lnTo>
                  <a:cubicBezTo>
                    <a:pt x="892247" y="496340"/>
                    <a:pt x="879968" y="525985"/>
                    <a:pt x="858111" y="547842"/>
                  </a:cubicBezTo>
                  <a:cubicBezTo>
                    <a:pt x="836254" y="569699"/>
                    <a:pt x="806609" y="581978"/>
                    <a:pt x="775698" y="581978"/>
                  </a:cubicBezTo>
                  <a:lnTo>
                    <a:pt x="116549" y="581978"/>
                  </a:lnTo>
                  <a:cubicBezTo>
                    <a:pt x="52181" y="581978"/>
                    <a:pt x="0" y="529798"/>
                    <a:pt x="0" y="465430"/>
                  </a:cubicBezTo>
                  <a:lnTo>
                    <a:pt x="0" y="116549"/>
                  </a:lnTo>
                  <a:cubicBezTo>
                    <a:pt x="0" y="85638"/>
                    <a:pt x="12279" y="55993"/>
                    <a:pt x="34136" y="34136"/>
                  </a:cubicBezTo>
                  <a:cubicBezTo>
                    <a:pt x="55993" y="12279"/>
                    <a:pt x="85638" y="0"/>
                    <a:pt x="11654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6AACB4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892247" cy="629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2331475" y="6890270"/>
            <a:ext cx="3085224" cy="74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8"/>
              </a:lnSpc>
            </a:pPr>
            <a:r>
              <a:rPr lang="en-US" b="true" sz="2799">
                <a:solidFill>
                  <a:srgbClr val="05423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Mysql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893137" y="5934388"/>
            <a:ext cx="1926984" cy="686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8"/>
              </a:lnSpc>
            </a:pPr>
            <a:r>
              <a:rPr lang="en-US" b="true" sz="2599">
                <a:solidFill>
                  <a:srgbClr val="05423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SQLクエリ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350525" y="8207220"/>
            <a:ext cx="3085224" cy="74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8"/>
              </a:lnSpc>
            </a:pPr>
            <a:r>
              <a:rPr lang="en-US" b="true" sz="2799">
                <a:solidFill>
                  <a:srgbClr val="05423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データの保存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4347551" y="7589010"/>
            <a:ext cx="3387751" cy="2209699"/>
            <a:chOff x="0" y="0"/>
            <a:chExt cx="892247" cy="58197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92247" cy="581978"/>
            </a:xfrm>
            <a:custGeom>
              <a:avLst/>
              <a:gdLst/>
              <a:ahLst/>
              <a:cxnLst/>
              <a:rect r="r" b="b" t="t" l="l"/>
              <a:pathLst>
                <a:path h="581978" w="892247">
                  <a:moveTo>
                    <a:pt x="116549" y="0"/>
                  </a:moveTo>
                  <a:lnTo>
                    <a:pt x="775698" y="0"/>
                  </a:lnTo>
                  <a:cubicBezTo>
                    <a:pt x="806609" y="0"/>
                    <a:pt x="836254" y="12279"/>
                    <a:pt x="858111" y="34136"/>
                  </a:cubicBezTo>
                  <a:cubicBezTo>
                    <a:pt x="879968" y="55993"/>
                    <a:pt x="892247" y="85638"/>
                    <a:pt x="892247" y="116549"/>
                  </a:cubicBezTo>
                  <a:lnTo>
                    <a:pt x="892247" y="465430"/>
                  </a:lnTo>
                  <a:cubicBezTo>
                    <a:pt x="892247" y="496340"/>
                    <a:pt x="879968" y="525985"/>
                    <a:pt x="858111" y="547842"/>
                  </a:cubicBezTo>
                  <a:cubicBezTo>
                    <a:pt x="836254" y="569699"/>
                    <a:pt x="806609" y="581978"/>
                    <a:pt x="775698" y="581978"/>
                  </a:cubicBezTo>
                  <a:lnTo>
                    <a:pt x="116549" y="581978"/>
                  </a:lnTo>
                  <a:cubicBezTo>
                    <a:pt x="52181" y="581978"/>
                    <a:pt x="0" y="529798"/>
                    <a:pt x="0" y="465430"/>
                  </a:cubicBezTo>
                  <a:lnTo>
                    <a:pt x="0" y="116549"/>
                  </a:lnTo>
                  <a:cubicBezTo>
                    <a:pt x="0" y="85638"/>
                    <a:pt x="12279" y="55993"/>
                    <a:pt x="34136" y="34136"/>
                  </a:cubicBezTo>
                  <a:cubicBezTo>
                    <a:pt x="55993" y="12279"/>
                    <a:pt x="85638" y="0"/>
                    <a:pt x="11654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6AACB4"/>
              </a:solidFill>
              <a:prstDash val="solid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892247" cy="629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4497019" y="6893685"/>
            <a:ext cx="3085224" cy="74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8"/>
              </a:lnSpc>
            </a:pPr>
            <a:r>
              <a:rPr lang="en-US" b="true" sz="2799">
                <a:solidFill>
                  <a:srgbClr val="05423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Firebase Storage</a:t>
            </a:r>
          </a:p>
        </p:txBody>
      </p:sp>
      <p:sp>
        <p:nvSpPr>
          <p:cNvPr name="AutoShape 36" id="36"/>
          <p:cNvSpPr/>
          <p:nvPr/>
        </p:nvSpPr>
        <p:spPr>
          <a:xfrm>
            <a:off x="9297891" y="8762220"/>
            <a:ext cx="2615341" cy="0"/>
          </a:xfrm>
          <a:prstGeom prst="line">
            <a:avLst/>
          </a:prstGeom>
          <a:ln cap="flat" w="38100">
            <a:solidFill>
              <a:srgbClr val="6AACB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7" id="37"/>
          <p:cNvSpPr/>
          <p:nvPr/>
        </p:nvSpPr>
        <p:spPr>
          <a:xfrm flipH="true" flipV="true">
            <a:off x="8114408" y="8762220"/>
            <a:ext cx="2658446" cy="0"/>
          </a:xfrm>
          <a:prstGeom prst="line">
            <a:avLst/>
          </a:prstGeom>
          <a:ln cap="flat" w="38100">
            <a:solidFill>
              <a:srgbClr val="6AACB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38" id="38"/>
          <p:cNvSpPr txBox="true"/>
          <p:nvPr/>
        </p:nvSpPr>
        <p:spPr>
          <a:xfrm rot="0">
            <a:off x="8379071" y="7942746"/>
            <a:ext cx="3327685" cy="686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8"/>
              </a:lnSpc>
            </a:pPr>
            <a:r>
              <a:rPr lang="en-US" b="true" sz="2599">
                <a:solidFill>
                  <a:srgbClr val="05423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 </a:t>
            </a:r>
            <a:r>
              <a:rPr lang="en-US" b="true" sz="2599">
                <a:solidFill>
                  <a:srgbClr val="05423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Uplode / Downlode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4498815" y="8109761"/>
            <a:ext cx="3085224" cy="74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8"/>
              </a:lnSpc>
            </a:pPr>
            <a:r>
              <a:rPr lang="en-US" b="true" sz="2799">
                <a:solidFill>
                  <a:srgbClr val="05423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画像をcloudに保存</a:t>
            </a:r>
          </a:p>
        </p:txBody>
      </p:sp>
      <p:sp>
        <p:nvSpPr>
          <p:cNvPr name="AutoShape 40" id="40"/>
          <p:cNvSpPr/>
          <p:nvPr/>
        </p:nvSpPr>
        <p:spPr>
          <a:xfrm flipH="true">
            <a:off x="9949039" y="4857294"/>
            <a:ext cx="1757717" cy="0"/>
          </a:xfrm>
          <a:prstGeom prst="line">
            <a:avLst/>
          </a:prstGeom>
          <a:ln cap="flat" w="38100">
            <a:solidFill>
              <a:srgbClr val="6AACB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41" id="41"/>
          <p:cNvSpPr txBox="true"/>
          <p:nvPr/>
        </p:nvSpPr>
        <p:spPr>
          <a:xfrm rot="0">
            <a:off x="9993870" y="4752519"/>
            <a:ext cx="1957464" cy="58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8"/>
              </a:lnSpc>
            </a:pPr>
            <a:r>
              <a:rPr lang="en-US" b="true" sz="2199">
                <a:solidFill>
                  <a:srgbClr val="05423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データやり取り</a:t>
            </a:r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4527855" y="6841963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-400039" y="6841963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4114800"/>
                </a:moveTo>
                <a:lnTo>
                  <a:pt x="4160184" y="4114800"/>
                </a:lnTo>
                <a:lnTo>
                  <a:pt x="4160184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78798">
            <a:off x="13680371" y="731865"/>
            <a:ext cx="5796697" cy="5724238"/>
          </a:xfrm>
          <a:custGeom>
            <a:avLst/>
            <a:gdLst/>
            <a:ahLst/>
            <a:cxnLst/>
            <a:rect r="r" b="b" t="t" l="l"/>
            <a:pathLst>
              <a:path h="5724238" w="5796697">
                <a:moveTo>
                  <a:pt x="0" y="0"/>
                </a:moveTo>
                <a:lnTo>
                  <a:pt x="5796696" y="0"/>
                </a:lnTo>
                <a:lnTo>
                  <a:pt x="5796696" y="5724239"/>
                </a:lnTo>
                <a:lnTo>
                  <a:pt x="0" y="57242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350584" y="4922419"/>
            <a:ext cx="11111201" cy="0"/>
          </a:xfrm>
          <a:prstGeom prst="line">
            <a:avLst/>
          </a:prstGeom>
          <a:ln cap="flat" w="19050">
            <a:solidFill>
              <a:srgbClr val="374F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382495" y="3862969"/>
            <a:ext cx="12041386" cy="95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b="true" sz="5499">
                <a:solidFill>
                  <a:srgbClr val="06444A"/>
                </a:solidFill>
                <a:latin typeface="Aleo Bold"/>
                <a:ea typeface="Aleo Bold"/>
                <a:cs typeface="Aleo Bold"/>
                <a:sym typeface="Aleo Bold"/>
              </a:rPr>
              <a:t>実機説明</a:t>
            </a:r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4527855" y="6841963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-400039" y="6841963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4114800"/>
                </a:moveTo>
                <a:lnTo>
                  <a:pt x="4160184" y="4114800"/>
                </a:lnTo>
                <a:lnTo>
                  <a:pt x="4160184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78798">
            <a:off x="13680371" y="731865"/>
            <a:ext cx="5796697" cy="5724238"/>
          </a:xfrm>
          <a:custGeom>
            <a:avLst/>
            <a:gdLst/>
            <a:ahLst/>
            <a:cxnLst/>
            <a:rect r="r" b="b" t="t" l="l"/>
            <a:pathLst>
              <a:path h="5724238" w="5796697">
                <a:moveTo>
                  <a:pt x="0" y="0"/>
                </a:moveTo>
                <a:lnTo>
                  <a:pt x="5796696" y="0"/>
                </a:lnTo>
                <a:lnTo>
                  <a:pt x="5796696" y="5724239"/>
                </a:lnTo>
                <a:lnTo>
                  <a:pt x="0" y="57242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350584" y="4922419"/>
            <a:ext cx="11111201" cy="0"/>
          </a:xfrm>
          <a:prstGeom prst="line">
            <a:avLst/>
          </a:prstGeom>
          <a:ln cap="flat" w="19050">
            <a:solidFill>
              <a:srgbClr val="374F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382495" y="3862969"/>
            <a:ext cx="12041386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b="true" sz="5499">
                <a:solidFill>
                  <a:srgbClr val="06444A"/>
                </a:solidFill>
                <a:latin typeface="Aleo Bold"/>
                <a:ea typeface="Aleo Bold"/>
                <a:cs typeface="Aleo Bold"/>
                <a:sym typeface="Aleo Bold"/>
              </a:rPr>
              <a:t>感想</a:t>
            </a:r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311143" y="2240049"/>
            <a:ext cx="7053872" cy="0"/>
          </a:xfrm>
          <a:prstGeom prst="line">
            <a:avLst/>
          </a:prstGeom>
          <a:ln cap="flat" w="19050">
            <a:solidFill>
              <a:srgbClr val="374F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311143" y="2826032"/>
            <a:ext cx="12741102" cy="650874"/>
            <a:chOff x="0" y="0"/>
            <a:chExt cx="16988136" cy="867832"/>
          </a:xfrm>
        </p:grpSpPr>
        <p:sp>
          <p:nvSpPr>
            <p:cNvPr name="AutoShape 4" id="4"/>
            <p:cNvSpPr/>
            <p:nvPr/>
          </p:nvSpPr>
          <p:spPr>
            <a:xfrm>
              <a:off x="0" y="836082"/>
              <a:ext cx="12941503" cy="0"/>
            </a:xfrm>
            <a:prstGeom prst="line">
              <a:avLst/>
            </a:prstGeom>
            <a:ln cap="rnd" w="63500">
              <a:solidFill>
                <a:srgbClr val="6AACB4"/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TextBox 5" id="5"/>
            <p:cNvSpPr txBox="true"/>
            <p:nvPr/>
          </p:nvSpPr>
          <p:spPr>
            <a:xfrm rot="0">
              <a:off x="56387" y="-85725"/>
              <a:ext cx="16931749" cy="8900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600"/>
                </a:lnSpc>
                <a:spcBef>
                  <a:spcPct val="0"/>
                </a:spcBef>
              </a:pPr>
              <a:r>
                <a:rPr lang="en-US" sz="4000">
                  <a:solidFill>
                    <a:srgbClr val="318F9A"/>
                  </a:solidFill>
                  <a:latin typeface="ほのか明朝"/>
                  <a:ea typeface="ほのか明朝"/>
                  <a:cs typeface="ほのか明朝"/>
                  <a:sym typeface="ほのか明朝"/>
                </a:rPr>
                <a:t>Fulutterでのアプリ開発を理解しながら作った</a:t>
              </a:r>
            </a:p>
          </p:txBody>
        </p:sp>
      </p:grpSp>
      <p:sp>
        <p:nvSpPr>
          <p:cNvPr name="AutoShape 6" id="6"/>
          <p:cNvSpPr/>
          <p:nvPr/>
        </p:nvSpPr>
        <p:spPr>
          <a:xfrm>
            <a:off x="1311143" y="4723093"/>
            <a:ext cx="12926058" cy="0"/>
          </a:xfrm>
          <a:prstGeom prst="line">
            <a:avLst/>
          </a:prstGeom>
          <a:ln cap="rnd" w="47625">
            <a:solidFill>
              <a:srgbClr val="6AACB4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343054" y="6883943"/>
            <a:ext cx="8768702" cy="0"/>
          </a:xfrm>
          <a:prstGeom prst="line">
            <a:avLst/>
          </a:prstGeom>
          <a:ln cap="rnd" w="47625">
            <a:solidFill>
              <a:srgbClr val="6AACB4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807580" y="5394606"/>
            <a:ext cx="2429096" cy="3968879"/>
          </a:xfrm>
          <a:custGeom>
            <a:avLst/>
            <a:gdLst/>
            <a:ahLst/>
            <a:cxnLst/>
            <a:rect r="r" b="b" t="t" l="l"/>
            <a:pathLst>
              <a:path h="3968879" w="2429096">
                <a:moveTo>
                  <a:pt x="0" y="0"/>
                </a:moveTo>
                <a:lnTo>
                  <a:pt x="2429096" y="0"/>
                </a:lnTo>
                <a:lnTo>
                  <a:pt x="2429096" y="3968879"/>
                </a:lnTo>
                <a:lnTo>
                  <a:pt x="0" y="39688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052245" y="5394606"/>
            <a:ext cx="2837056" cy="4020144"/>
          </a:xfrm>
          <a:custGeom>
            <a:avLst/>
            <a:gdLst/>
            <a:ahLst/>
            <a:cxnLst/>
            <a:rect r="r" b="b" t="t" l="l"/>
            <a:pathLst>
              <a:path h="4020144" w="2837056">
                <a:moveTo>
                  <a:pt x="0" y="0"/>
                </a:moveTo>
                <a:lnTo>
                  <a:pt x="2837056" y="0"/>
                </a:lnTo>
                <a:lnTo>
                  <a:pt x="2837056" y="4020144"/>
                </a:lnTo>
                <a:lnTo>
                  <a:pt x="0" y="40201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43054" y="1197406"/>
            <a:ext cx="7557708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b="true" sz="5000">
                <a:solidFill>
                  <a:srgbClr val="06444A"/>
                </a:solidFill>
                <a:latin typeface="Aleo Bold"/>
                <a:ea typeface="Aleo Bold"/>
                <a:cs typeface="Aleo Bold"/>
                <a:sym typeface="Aleo Bold"/>
              </a:rPr>
              <a:t>良かった点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3054" y="4034119"/>
            <a:ext cx="13331037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318F9A"/>
                </a:solidFill>
                <a:latin typeface="ほのか明朝"/>
                <a:ea typeface="ほのか明朝"/>
                <a:cs typeface="ほのか明朝"/>
                <a:sym typeface="ほのか明朝"/>
              </a:rPr>
              <a:t>仕組みやデータの流れ・クラウドを含んだ環境構築を意識した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1143" y="5308881"/>
            <a:ext cx="8965318" cy="1393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>
                <a:solidFill>
                  <a:srgbClr val="318F9A"/>
                </a:solidFill>
                <a:latin typeface="ほのか明朝"/>
                <a:ea typeface="ほのか明朝"/>
                <a:cs typeface="ほのか明朝"/>
                <a:sym typeface="ほのか明朝"/>
              </a:rPr>
              <a:t>真似したいデザインを見つけ、読み解いて</a:t>
            </a:r>
          </a:p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318F9A"/>
                </a:solidFill>
                <a:latin typeface="ほのか明朝"/>
                <a:ea typeface="ほのか明朝"/>
                <a:cs typeface="ほのか明朝"/>
                <a:sym typeface="ほのか明朝"/>
              </a:rPr>
              <a:t>自分のアプリに合わせて改修した</a:t>
            </a:r>
          </a:p>
        </p:txBody>
      </p:sp>
    </p:spTree>
  </p:cSld>
  <p:clrMapOvr>
    <a:masterClrMapping/>
  </p:clrMapOvr>
  <p:transition spd="slow">
    <p:fade/>
  </p:transition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311143" y="2240049"/>
            <a:ext cx="8965318" cy="0"/>
          </a:xfrm>
          <a:prstGeom prst="line">
            <a:avLst/>
          </a:prstGeom>
          <a:ln cap="flat" w="19050">
            <a:solidFill>
              <a:srgbClr val="374F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311143" y="3453094"/>
            <a:ext cx="11636578" cy="0"/>
          </a:xfrm>
          <a:prstGeom prst="line">
            <a:avLst/>
          </a:prstGeom>
          <a:ln cap="rnd" w="47625">
            <a:solidFill>
              <a:srgbClr val="6AACB4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353434" y="2740307"/>
            <a:ext cx="12698811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318F9A"/>
                </a:solidFill>
                <a:latin typeface="ほのか明朝"/>
                <a:ea typeface="ほのか明朝"/>
                <a:cs typeface="ほのか明朝"/>
                <a:sym typeface="ほのか明朝"/>
              </a:rPr>
              <a:t>データの流れやクラウド環境構築が初めてで楽しかった</a:t>
            </a:r>
          </a:p>
        </p:txBody>
      </p:sp>
      <p:sp>
        <p:nvSpPr>
          <p:cNvPr name="AutoShape 5" id="5"/>
          <p:cNvSpPr/>
          <p:nvPr/>
        </p:nvSpPr>
        <p:spPr>
          <a:xfrm>
            <a:off x="1311143" y="4723093"/>
            <a:ext cx="12418809" cy="0"/>
          </a:xfrm>
          <a:prstGeom prst="line">
            <a:avLst/>
          </a:prstGeom>
          <a:ln cap="rnd" w="47625">
            <a:solidFill>
              <a:srgbClr val="6AACB4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1343054" y="6021668"/>
            <a:ext cx="8125638" cy="0"/>
          </a:xfrm>
          <a:prstGeom prst="line">
            <a:avLst/>
          </a:prstGeom>
          <a:ln cap="rnd" w="47625">
            <a:solidFill>
              <a:srgbClr val="6AACB4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343054" y="1197406"/>
            <a:ext cx="9678188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b="true" sz="5000">
                <a:solidFill>
                  <a:srgbClr val="06444A"/>
                </a:solidFill>
                <a:latin typeface="Aleo Bold"/>
                <a:ea typeface="Aleo Bold"/>
                <a:cs typeface="Aleo Bold"/>
                <a:sym typeface="Aleo Bold"/>
              </a:rPr>
              <a:t>楽しめた点・次はこうしたい点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43054" y="4034119"/>
            <a:ext cx="12506413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318F9A"/>
                </a:solidFill>
                <a:latin typeface="ほのか明朝"/>
                <a:ea typeface="ほのか明朝"/>
                <a:cs typeface="ほのか明朝"/>
                <a:sym typeface="ほのか明朝"/>
              </a:rPr>
              <a:t>ログイン処理をくわしく学習してセキュリティ面を強化したい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11143" y="5308881"/>
            <a:ext cx="8965318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318F9A"/>
                </a:solidFill>
                <a:latin typeface="ほのか明朝"/>
                <a:ea typeface="ほのか明朝"/>
                <a:cs typeface="ほのか明朝"/>
                <a:sym typeface="ほのか明朝"/>
              </a:rPr>
              <a:t>バックエンドの処理もっと書いてみたい</a:t>
            </a:r>
          </a:p>
        </p:txBody>
      </p:sp>
    </p:spTree>
  </p:cSld>
  <p:clrMapOvr>
    <a:masterClrMapping/>
  </p:clrMapOvr>
  <p:transition spd="slow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4527855" y="6841963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-400039" y="6841963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4114800"/>
                </a:moveTo>
                <a:lnTo>
                  <a:pt x="4160184" y="4114800"/>
                </a:lnTo>
                <a:lnTo>
                  <a:pt x="4160184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78798">
            <a:off x="13680371" y="731865"/>
            <a:ext cx="5796697" cy="5724238"/>
          </a:xfrm>
          <a:custGeom>
            <a:avLst/>
            <a:gdLst/>
            <a:ahLst/>
            <a:cxnLst/>
            <a:rect r="r" b="b" t="t" l="l"/>
            <a:pathLst>
              <a:path h="5724238" w="5796697">
                <a:moveTo>
                  <a:pt x="0" y="0"/>
                </a:moveTo>
                <a:lnTo>
                  <a:pt x="5796696" y="0"/>
                </a:lnTo>
                <a:lnTo>
                  <a:pt x="5796696" y="5724239"/>
                </a:lnTo>
                <a:lnTo>
                  <a:pt x="0" y="57242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350584" y="4922419"/>
            <a:ext cx="11111201" cy="0"/>
          </a:xfrm>
          <a:prstGeom prst="line">
            <a:avLst/>
          </a:prstGeom>
          <a:ln cap="flat" w="19050">
            <a:solidFill>
              <a:srgbClr val="374F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382495" y="3862969"/>
            <a:ext cx="12041386" cy="95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b="true" sz="5499">
                <a:solidFill>
                  <a:srgbClr val="06444A"/>
                </a:solidFill>
                <a:latin typeface="Aleo Bold"/>
                <a:ea typeface="Aleo Bold"/>
                <a:cs typeface="Aleo Bold"/>
                <a:sym typeface="Aleo Bold"/>
              </a:rPr>
              <a:t>ご清聴ありがとうございました。</a:t>
            </a: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64746"/>
            <a:ext cx="8563451" cy="9650971"/>
            <a:chOff x="0" y="0"/>
            <a:chExt cx="1326703" cy="1495188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1326703" cy="1495188"/>
            </a:xfrm>
            <a:custGeom>
              <a:avLst/>
              <a:gdLst/>
              <a:ahLst/>
              <a:cxnLst/>
              <a:rect r="r" b="b" t="t" l="l"/>
              <a:pathLst>
                <a:path h="1495188" w="1326703">
                  <a:moveTo>
                    <a:pt x="1326703" y="0"/>
                  </a:moveTo>
                  <a:lnTo>
                    <a:pt x="0" y="0"/>
                  </a:lnTo>
                  <a:lnTo>
                    <a:pt x="0" y="1495188"/>
                  </a:lnTo>
                  <a:lnTo>
                    <a:pt x="1326703" y="1495188"/>
                  </a:lnTo>
                  <a:close/>
                </a:path>
              </a:pathLst>
            </a:custGeom>
            <a:blipFill>
              <a:blip r:embed="rId2"/>
              <a:stretch>
                <a:fillRect l="-34419" t="0" r="-34419" b="0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>
            <a:off x="10981427" y="2992507"/>
            <a:ext cx="6086674" cy="0"/>
          </a:xfrm>
          <a:prstGeom prst="line">
            <a:avLst/>
          </a:prstGeom>
          <a:ln cap="flat" w="19050">
            <a:solidFill>
              <a:srgbClr val="374F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928014" y="2968427"/>
            <a:ext cx="6140087" cy="622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759"/>
              </a:lnSpc>
              <a:buAutoNum type="arabicPeriod" startAt="1"/>
            </a:pPr>
            <a:r>
              <a:rPr lang="en-US" b="true" sz="27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当社ブランドについて</a:t>
            </a:r>
          </a:p>
          <a:p>
            <a:pPr algn="l" marL="604519" indent="-302260" lvl="1">
              <a:lnSpc>
                <a:spcPts val="4759"/>
              </a:lnSpc>
              <a:buAutoNum type="arabicPeriod" startAt="1"/>
            </a:pPr>
            <a:r>
              <a:rPr lang="en-US" b="true" sz="27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イベント紹介</a:t>
            </a:r>
          </a:p>
          <a:p>
            <a:pPr algn="l" marL="604519" indent="-302260" lvl="1">
              <a:lnSpc>
                <a:spcPts val="4759"/>
              </a:lnSpc>
              <a:buAutoNum type="arabicPeriod" startAt="1"/>
            </a:pPr>
            <a:r>
              <a:rPr lang="en-US" b="true" sz="27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イベントとの親和性</a:t>
            </a:r>
          </a:p>
          <a:p>
            <a:pPr algn="l" marL="604519" indent="-302260" lvl="1">
              <a:lnSpc>
                <a:spcPts val="4759"/>
              </a:lnSpc>
              <a:buAutoNum type="arabicPeriod" startAt="1"/>
            </a:pPr>
            <a:r>
              <a:rPr lang="en-US" b="true" sz="27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イベント出展プラン</a:t>
            </a:r>
          </a:p>
          <a:p>
            <a:pPr algn="l" marL="604519" indent="-302260" lvl="1">
              <a:lnSpc>
                <a:spcPts val="4759"/>
              </a:lnSpc>
              <a:buAutoNum type="arabicPeriod" startAt="1"/>
            </a:pPr>
            <a:r>
              <a:rPr lang="en-US" b="true" sz="27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マーケティング・プロモーション</a:t>
            </a:r>
          </a:p>
          <a:p>
            <a:pPr algn="l" marL="604519" indent="-302260" lvl="1">
              <a:lnSpc>
                <a:spcPts val="4759"/>
              </a:lnSpc>
              <a:buAutoNum type="arabicPeriod" startAt="1"/>
            </a:pPr>
            <a:r>
              <a:rPr lang="en-US" b="true" sz="27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期待する効果</a:t>
            </a:r>
          </a:p>
          <a:p>
            <a:pPr algn="l" marL="604519" indent="-302260" lvl="1">
              <a:lnSpc>
                <a:spcPts val="4759"/>
              </a:lnSpc>
              <a:buAutoNum type="arabicPeriod" startAt="1"/>
            </a:pPr>
            <a:r>
              <a:rPr lang="en-US" b="true" sz="27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スケジュール</a:t>
            </a:r>
          </a:p>
          <a:p>
            <a:pPr algn="l" marL="604519" indent="-302260" lvl="1">
              <a:lnSpc>
                <a:spcPts val="4759"/>
              </a:lnSpc>
              <a:buAutoNum type="arabicPeriod" startAt="1"/>
            </a:pPr>
            <a:r>
              <a:rPr lang="en-US" b="true" sz="27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予算</a:t>
            </a:r>
          </a:p>
          <a:p>
            <a:pPr algn="l" marL="604519" indent="-302260" lvl="1">
              <a:lnSpc>
                <a:spcPts val="4759"/>
              </a:lnSpc>
              <a:buAutoNum type="arabicPeriod" startAt="1"/>
            </a:pPr>
            <a:r>
              <a:rPr lang="en-US" b="true" sz="27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チーム構成</a:t>
            </a:r>
          </a:p>
          <a:p>
            <a:pPr algn="l" marL="604519" indent="-302260" lvl="1">
              <a:lnSpc>
                <a:spcPts val="4759"/>
              </a:lnSpc>
              <a:buAutoNum type="arabicPeriod" startAt="1"/>
            </a:pPr>
            <a:r>
              <a:rPr lang="en-US" b="true" sz="27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終わりに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928014" y="1398766"/>
            <a:ext cx="6140087" cy="1450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b="true" sz="5499">
                <a:solidFill>
                  <a:srgbClr val="06444A"/>
                </a:solidFill>
                <a:latin typeface="セザンヌ Semi-Bold"/>
                <a:ea typeface="セザンヌ Semi-Bold"/>
                <a:cs typeface="セザンヌ Semi-Bold"/>
                <a:sym typeface="セザンヌ Semi-Bold"/>
              </a:rPr>
              <a:t>目次</a:t>
            </a: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4527855" y="6841963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-400039" y="6841963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4114800"/>
                </a:moveTo>
                <a:lnTo>
                  <a:pt x="4160184" y="4114800"/>
                </a:lnTo>
                <a:lnTo>
                  <a:pt x="4160184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78798">
            <a:off x="13680371" y="731865"/>
            <a:ext cx="5796697" cy="5724238"/>
          </a:xfrm>
          <a:custGeom>
            <a:avLst/>
            <a:gdLst/>
            <a:ahLst/>
            <a:cxnLst/>
            <a:rect r="r" b="b" t="t" l="l"/>
            <a:pathLst>
              <a:path h="5724238" w="5796697">
                <a:moveTo>
                  <a:pt x="0" y="0"/>
                </a:moveTo>
                <a:lnTo>
                  <a:pt x="5796696" y="0"/>
                </a:lnTo>
                <a:lnTo>
                  <a:pt x="5796696" y="5724239"/>
                </a:lnTo>
                <a:lnTo>
                  <a:pt x="0" y="57242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350584" y="4922419"/>
            <a:ext cx="11111201" cy="0"/>
          </a:xfrm>
          <a:prstGeom prst="line">
            <a:avLst/>
          </a:prstGeom>
          <a:ln cap="flat" w="19050">
            <a:solidFill>
              <a:srgbClr val="374F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382495" y="3862969"/>
            <a:ext cx="12041386" cy="95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b="true" sz="5499">
                <a:solidFill>
                  <a:srgbClr val="06444A"/>
                </a:solidFill>
                <a:latin typeface="Aleo Bold"/>
                <a:ea typeface="Aleo Bold"/>
                <a:cs typeface="Aleo Bold"/>
                <a:sym typeface="Aleo Bold"/>
              </a:rPr>
              <a:t>問題提起</a:t>
            </a: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4527855" y="6841963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-400039" y="6841963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4114800"/>
                </a:moveTo>
                <a:lnTo>
                  <a:pt x="4160184" y="4114800"/>
                </a:lnTo>
                <a:lnTo>
                  <a:pt x="4160184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78798">
            <a:off x="13680371" y="731865"/>
            <a:ext cx="5796697" cy="5724238"/>
          </a:xfrm>
          <a:custGeom>
            <a:avLst/>
            <a:gdLst/>
            <a:ahLst/>
            <a:cxnLst/>
            <a:rect r="r" b="b" t="t" l="l"/>
            <a:pathLst>
              <a:path h="5724238" w="5796697">
                <a:moveTo>
                  <a:pt x="0" y="0"/>
                </a:moveTo>
                <a:lnTo>
                  <a:pt x="5796696" y="0"/>
                </a:lnTo>
                <a:lnTo>
                  <a:pt x="5796696" y="5724239"/>
                </a:lnTo>
                <a:lnTo>
                  <a:pt x="0" y="57242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311143" y="2240049"/>
            <a:ext cx="11111201" cy="0"/>
          </a:xfrm>
          <a:prstGeom prst="line">
            <a:avLst/>
          </a:prstGeom>
          <a:ln cap="flat" w="19050">
            <a:solidFill>
              <a:srgbClr val="374F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5294506" y="3613035"/>
            <a:ext cx="6859857" cy="6574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49"/>
              </a:lnSpc>
            </a:pPr>
            <a:r>
              <a:rPr lang="en-US" sz="36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・慢性的な肩こり</a:t>
            </a:r>
          </a:p>
          <a:p>
            <a:pPr algn="l">
              <a:lnSpc>
                <a:spcPts val="5549"/>
              </a:lnSpc>
            </a:pPr>
            <a:r>
              <a:rPr lang="en-US" sz="36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・慢性的な猫背による姿勢悪化</a:t>
            </a:r>
          </a:p>
          <a:p>
            <a:pPr algn="l">
              <a:lnSpc>
                <a:spcPts val="5549"/>
              </a:lnSpc>
            </a:pPr>
            <a:r>
              <a:rPr lang="en-US" sz="36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・眼精疲労</a:t>
            </a:r>
          </a:p>
          <a:p>
            <a:pPr algn="l">
              <a:lnSpc>
                <a:spcPts val="5549"/>
              </a:lnSpc>
            </a:pPr>
            <a:r>
              <a:rPr lang="en-US" sz="36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・血流抑制からの冷え性</a:t>
            </a:r>
          </a:p>
          <a:p>
            <a:pPr algn="l">
              <a:lnSpc>
                <a:spcPts val="5549"/>
              </a:lnSpc>
            </a:pPr>
            <a:r>
              <a:rPr lang="en-US" sz="36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・足のむくみ　手首への疲労</a:t>
            </a:r>
          </a:p>
          <a:p>
            <a:pPr algn="l">
              <a:lnSpc>
                <a:spcPts val="5549"/>
              </a:lnSpc>
            </a:pPr>
            <a:r>
              <a:rPr lang="en-US" sz="36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・集中力の低下</a:t>
            </a:r>
          </a:p>
          <a:p>
            <a:pPr algn="l">
              <a:lnSpc>
                <a:spcPts val="5549"/>
              </a:lnSpc>
            </a:pPr>
            <a:r>
              <a:rPr lang="en-US" sz="36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・疲労感が増す</a:t>
            </a:r>
          </a:p>
          <a:p>
            <a:pPr algn="l">
              <a:lnSpc>
                <a:spcPts val="5549"/>
              </a:lnSpc>
            </a:pPr>
            <a:r>
              <a:rPr lang="en-US" sz="36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・ストレスを感じやすくなる</a:t>
            </a:r>
          </a:p>
          <a:p>
            <a:pPr algn="l">
              <a:lnSpc>
                <a:spcPts val="554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423921" y="2614815"/>
            <a:ext cx="11025877" cy="97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980"/>
              </a:lnSpc>
            </a:pPr>
            <a:r>
              <a:rPr lang="en-US" sz="5700">
                <a:solidFill>
                  <a:srgbClr val="318F9A"/>
                </a:solidFill>
                <a:latin typeface="ほのか明朝"/>
                <a:ea typeface="ほのか明朝"/>
                <a:cs typeface="ほのか明朝"/>
                <a:sym typeface="ほのか明朝"/>
              </a:rPr>
              <a:t>椅子での作業やPC作業って…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43054" y="1180600"/>
            <a:ext cx="12041386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sz="5499">
                <a:solidFill>
                  <a:srgbClr val="06444A"/>
                </a:solidFill>
                <a:latin typeface="Aleo"/>
                <a:ea typeface="Aleo"/>
                <a:cs typeface="Aleo"/>
                <a:sym typeface="Aleo"/>
              </a:rPr>
              <a:t>最近体の調子はいかがでしょうか？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-419100"/>
            <a:ext cx="6429162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9"/>
              </a:lnSpc>
            </a:pPr>
            <a:r>
              <a:rPr lang="en-US" sz="33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1.問題提起</a:t>
            </a: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45204" y="3495536"/>
            <a:ext cx="10174477" cy="6791464"/>
          </a:xfrm>
          <a:custGeom>
            <a:avLst/>
            <a:gdLst/>
            <a:ahLst/>
            <a:cxnLst/>
            <a:rect r="r" b="b" t="t" l="l"/>
            <a:pathLst>
              <a:path h="6791464" w="10174477">
                <a:moveTo>
                  <a:pt x="0" y="0"/>
                </a:moveTo>
                <a:lnTo>
                  <a:pt x="10174477" y="0"/>
                </a:lnTo>
                <a:lnTo>
                  <a:pt x="10174477" y="6791464"/>
                </a:lnTo>
                <a:lnTo>
                  <a:pt x="0" y="6791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396467" y="2269517"/>
            <a:ext cx="8458140" cy="0"/>
          </a:xfrm>
          <a:prstGeom prst="line">
            <a:avLst/>
          </a:prstGeom>
          <a:ln cap="flat" w="19050">
            <a:solidFill>
              <a:srgbClr val="374F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343054" y="5238304"/>
            <a:ext cx="11802150" cy="2501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199">
                <a:solidFill>
                  <a:srgbClr val="374F59"/>
                </a:solidFill>
                <a:latin typeface="ほのか明朝"/>
                <a:ea typeface="ほのか明朝"/>
                <a:cs typeface="ほのか明朝"/>
                <a:sym typeface="ほのか明朝"/>
              </a:rPr>
              <a:t>いつも飲んでいる飲み物をハーブティーに変えるだけ</a:t>
            </a:r>
          </a:p>
          <a:p>
            <a:pPr algn="l">
              <a:lnSpc>
                <a:spcPts val="6719"/>
              </a:lnSpc>
            </a:pPr>
            <a:r>
              <a:rPr lang="en-US" sz="4199">
                <a:solidFill>
                  <a:srgbClr val="374F59"/>
                </a:solidFill>
                <a:latin typeface="ほのか明朝"/>
                <a:ea typeface="ほのか明朝"/>
                <a:cs typeface="ほのか明朝"/>
                <a:sym typeface="ほのか明朝"/>
              </a:rPr>
              <a:t>自分の体の悩みに合わせた調合ハーブティーで</a:t>
            </a:r>
          </a:p>
          <a:p>
            <a:pPr algn="l">
              <a:lnSpc>
                <a:spcPts val="6719"/>
              </a:lnSpc>
            </a:pPr>
            <a:r>
              <a:rPr lang="en-US" sz="4199">
                <a:solidFill>
                  <a:srgbClr val="374F59"/>
                </a:solidFill>
                <a:latin typeface="ほのか明朝"/>
                <a:ea typeface="ほのか明朝"/>
                <a:cs typeface="ほのか明朝"/>
                <a:sym typeface="ほのか明朝"/>
              </a:rPr>
              <a:t>いつもの作業をより快適に体に優しくできます！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43054" y="675775"/>
            <a:ext cx="8230723" cy="1450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b="true" sz="5499">
                <a:solidFill>
                  <a:srgbClr val="06444A"/>
                </a:solidFill>
                <a:latin typeface="セザンヌ Semi-Bold"/>
                <a:ea typeface="セザンヌ Semi-Bold"/>
                <a:cs typeface="セザンヌ Semi-Bold"/>
                <a:sym typeface="セザンヌ Semi-Bold"/>
              </a:rPr>
              <a:t>そんな皆さんへ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96467" y="2737675"/>
            <a:ext cx="12944828" cy="2538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60"/>
              </a:lnSpc>
            </a:pPr>
            <a:r>
              <a:rPr lang="en-US" sz="4400">
                <a:solidFill>
                  <a:srgbClr val="318F9A"/>
                </a:solidFill>
                <a:latin typeface="ほのか明朝"/>
                <a:ea typeface="ほのか明朝"/>
                <a:cs typeface="ほのか明朝"/>
                <a:sym typeface="ほのか明朝"/>
              </a:rPr>
              <a:t>日常的に椅子に座るエンジニア職の皆さん</a:t>
            </a:r>
          </a:p>
          <a:p>
            <a:pPr algn="just">
              <a:lnSpc>
                <a:spcPts val="6160"/>
              </a:lnSpc>
            </a:pPr>
            <a:r>
              <a:rPr lang="en-US" sz="4400">
                <a:solidFill>
                  <a:srgbClr val="318F9A"/>
                </a:solidFill>
                <a:latin typeface="ほのか明朝"/>
                <a:ea typeface="ほのか明朝"/>
                <a:cs typeface="ほのか明朝"/>
                <a:sym typeface="ほのか明朝"/>
              </a:rPr>
              <a:t>お手元にあるコーヒーカップにひと手間加えませんか？</a:t>
            </a:r>
          </a:p>
          <a:p>
            <a:pPr algn="just">
              <a:lnSpc>
                <a:spcPts val="798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0" y="-419100"/>
            <a:ext cx="6429162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9"/>
              </a:lnSpc>
            </a:pPr>
            <a:r>
              <a:rPr lang="en-US" sz="33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2.提案</a:t>
            </a:r>
          </a:p>
        </p:txBody>
      </p:sp>
      <p:sp>
        <p:nvSpPr>
          <p:cNvPr name="AutoShape 8" id="8"/>
          <p:cNvSpPr/>
          <p:nvPr/>
        </p:nvSpPr>
        <p:spPr>
          <a:xfrm>
            <a:off x="1396467" y="4420576"/>
            <a:ext cx="12613528" cy="0"/>
          </a:xfrm>
          <a:prstGeom prst="line">
            <a:avLst/>
          </a:prstGeom>
          <a:ln cap="rnd" w="66675">
            <a:solidFill>
              <a:srgbClr val="6AACB4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  <p:transition spd="slow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4527855" y="6841963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-400039" y="6841963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4114800"/>
                </a:moveTo>
                <a:lnTo>
                  <a:pt x="4160184" y="4114800"/>
                </a:lnTo>
                <a:lnTo>
                  <a:pt x="4160184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311143" y="2240049"/>
            <a:ext cx="9070549" cy="0"/>
          </a:xfrm>
          <a:prstGeom prst="line">
            <a:avLst/>
          </a:prstGeom>
          <a:ln cap="flat" w="19050">
            <a:solidFill>
              <a:srgbClr val="374F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5246043" y="9106538"/>
            <a:ext cx="7795914" cy="0"/>
          </a:xfrm>
          <a:prstGeom prst="line">
            <a:avLst/>
          </a:prstGeom>
          <a:ln cap="rnd" w="66675">
            <a:solidFill>
              <a:srgbClr val="6AACB4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782598" y="2715359"/>
            <a:ext cx="8401197" cy="4281391"/>
            <a:chOff x="0" y="0"/>
            <a:chExt cx="2212661" cy="11276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12661" cy="1127609"/>
            </a:xfrm>
            <a:custGeom>
              <a:avLst/>
              <a:gdLst/>
              <a:ahLst/>
              <a:cxnLst/>
              <a:rect r="r" b="b" t="t" l="l"/>
              <a:pathLst>
                <a:path h="1127609" w="2212661">
                  <a:moveTo>
                    <a:pt x="1106331" y="0"/>
                  </a:moveTo>
                  <a:cubicBezTo>
                    <a:pt x="495321" y="0"/>
                    <a:pt x="0" y="252424"/>
                    <a:pt x="0" y="563805"/>
                  </a:cubicBezTo>
                  <a:cubicBezTo>
                    <a:pt x="0" y="875185"/>
                    <a:pt x="495321" y="1127609"/>
                    <a:pt x="1106331" y="1127609"/>
                  </a:cubicBezTo>
                  <a:cubicBezTo>
                    <a:pt x="1717340" y="1127609"/>
                    <a:pt x="2212661" y="875185"/>
                    <a:pt x="2212661" y="563805"/>
                  </a:cubicBezTo>
                  <a:cubicBezTo>
                    <a:pt x="2212661" y="252424"/>
                    <a:pt x="1717340" y="0"/>
                    <a:pt x="1106331" y="0"/>
                  </a:cubicBezTo>
                  <a:close/>
                </a:path>
              </a:pathLst>
            </a:custGeom>
            <a:solidFill>
              <a:srgbClr val="E8DF97">
                <a:alpha val="6000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207437" y="58088"/>
              <a:ext cx="1797787" cy="963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104205" y="2715359"/>
            <a:ext cx="8401197" cy="4281391"/>
            <a:chOff x="0" y="0"/>
            <a:chExt cx="2212661" cy="11276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12661" cy="1127609"/>
            </a:xfrm>
            <a:custGeom>
              <a:avLst/>
              <a:gdLst/>
              <a:ahLst/>
              <a:cxnLst/>
              <a:rect r="r" b="b" t="t" l="l"/>
              <a:pathLst>
                <a:path h="1127609" w="2212661">
                  <a:moveTo>
                    <a:pt x="1106331" y="0"/>
                  </a:moveTo>
                  <a:cubicBezTo>
                    <a:pt x="495321" y="0"/>
                    <a:pt x="0" y="252424"/>
                    <a:pt x="0" y="563805"/>
                  </a:cubicBezTo>
                  <a:cubicBezTo>
                    <a:pt x="0" y="875185"/>
                    <a:pt x="495321" y="1127609"/>
                    <a:pt x="1106331" y="1127609"/>
                  </a:cubicBezTo>
                  <a:cubicBezTo>
                    <a:pt x="1717340" y="1127609"/>
                    <a:pt x="2212661" y="875185"/>
                    <a:pt x="2212661" y="563805"/>
                  </a:cubicBezTo>
                  <a:cubicBezTo>
                    <a:pt x="2212661" y="252424"/>
                    <a:pt x="1717340" y="0"/>
                    <a:pt x="1106331" y="0"/>
                  </a:cubicBezTo>
                  <a:close/>
                </a:path>
              </a:pathLst>
            </a:custGeom>
            <a:solidFill>
              <a:srgbClr val="054239">
                <a:alpha val="6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207437" y="58088"/>
              <a:ext cx="1797787" cy="963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736982">
            <a:off x="14400422" y="2545062"/>
            <a:ext cx="2140384" cy="2401553"/>
          </a:xfrm>
          <a:custGeom>
            <a:avLst/>
            <a:gdLst/>
            <a:ahLst/>
            <a:cxnLst/>
            <a:rect r="r" b="b" t="t" l="l"/>
            <a:pathLst>
              <a:path h="2401553" w="2140384">
                <a:moveTo>
                  <a:pt x="0" y="0"/>
                </a:moveTo>
                <a:lnTo>
                  <a:pt x="2140384" y="0"/>
                </a:lnTo>
                <a:lnTo>
                  <a:pt x="2140384" y="2401553"/>
                </a:lnTo>
                <a:lnTo>
                  <a:pt x="0" y="24015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62789">
            <a:off x="1652741" y="4901195"/>
            <a:ext cx="2266457" cy="2388888"/>
          </a:xfrm>
          <a:custGeom>
            <a:avLst/>
            <a:gdLst/>
            <a:ahLst/>
            <a:cxnLst/>
            <a:rect r="r" b="b" t="t" l="l"/>
            <a:pathLst>
              <a:path h="2388888" w="2266457">
                <a:moveTo>
                  <a:pt x="0" y="0"/>
                </a:moveTo>
                <a:lnTo>
                  <a:pt x="2266457" y="0"/>
                </a:lnTo>
                <a:lnTo>
                  <a:pt x="2266457" y="2388888"/>
                </a:lnTo>
                <a:lnTo>
                  <a:pt x="0" y="23888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729168" y="7092468"/>
            <a:ext cx="8829663" cy="1838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3999" b="true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ハーブティーを飲むことで</a:t>
            </a:r>
          </a:p>
          <a:p>
            <a:pPr algn="ctr">
              <a:lnSpc>
                <a:spcPts val="5999"/>
              </a:lnSpc>
            </a:pPr>
            <a:r>
              <a:rPr lang="en-US" b="true" sz="39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身体・精神面への良い影響がある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069644" y="3666750"/>
            <a:ext cx="6470319" cy="2953500"/>
            <a:chOff x="0" y="0"/>
            <a:chExt cx="8627093" cy="3938001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826116" y="794961"/>
              <a:ext cx="6974861" cy="3143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69285" indent="-334642" lvl="1">
                <a:lnSpc>
                  <a:spcPts val="4339"/>
                </a:lnSpc>
                <a:buFont typeface="Arial"/>
                <a:buChar char="•"/>
              </a:pPr>
              <a:r>
                <a:rPr lang="en-US" b="true" sz="3099">
                  <a:solidFill>
                    <a:srgbClr val="FFFFFF"/>
                  </a:solidFill>
                  <a:latin typeface="セザンヌ Medium"/>
                  <a:ea typeface="セザンヌ Medium"/>
                  <a:cs typeface="セザンヌ Medium"/>
                  <a:sym typeface="セザンヌ Medium"/>
                </a:rPr>
                <a:t>ストレス軽減</a:t>
              </a:r>
            </a:p>
            <a:p>
              <a:pPr algn="l" marL="669285" indent="-334642" lvl="1">
                <a:lnSpc>
                  <a:spcPts val="433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099">
                  <a:solidFill>
                    <a:srgbClr val="FFFFFF"/>
                  </a:solidFill>
                  <a:latin typeface="セザンヌ Medium"/>
                  <a:ea typeface="セザンヌ Medium"/>
                  <a:cs typeface="セザンヌ Medium"/>
                  <a:sym typeface="セザンヌ Medium"/>
                </a:rPr>
                <a:t>疲労感軽減</a:t>
              </a:r>
            </a:p>
            <a:p>
              <a:pPr algn="l" marL="669285" indent="-334642" lvl="1">
                <a:lnSpc>
                  <a:spcPts val="433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3099">
                  <a:solidFill>
                    <a:srgbClr val="FFFFFF"/>
                  </a:solidFill>
                  <a:latin typeface="セザンヌ Medium"/>
                  <a:ea typeface="セザンヌ Medium"/>
                  <a:cs typeface="セザンヌ Medium"/>
                  <a:sym typeface="セザンヌ Medium"/>
                </a:rPr>
                <a:t>セロトニンの増加による幸福を感じる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533400"/>
              <a:ext cx="8627093" cy="14791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579"/>
                </a:lnSpc>
              </a:pPr>
              <a:r>
                <a:rPr lang="en-US" sz="4699">
                  <a:solidFill>
                    <a:srgbClr val="FFFFFF"/>
                  </a:solidFill>
                  <a:latin typeface="パール"/>
                  <a:ea typeface="パール"/>
                  <a:cs typeface="パール"/>
                  <a:sym typeface="パール"/>
                </a:rPr>
                <a:t>精神面への効果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713476" y="3596157"/>
            <a:ext cx="4539442" cy="2519796"/>
            <a:chOff x="0" y="0"/>
            <a:chExt cx="6052589" cy="3359727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579586" y="766386"/>
              <a:ext cx="4893417" cy="25933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712464" indent="-356232" lvl="1">
                <a:lnSpc>
                  <a:spcPts val="4619"/>
                </a:lnSpc>
                <a:buFont typeface="Arial"/>
                <a:buChar char="•"/>
              </a:pPr>
              <a:r>
                <a:rPr lang="en-US" b="true" sz="3299">
                  <a:solidFill>
                    <a:srgbClr val="06444A"/>
                  </a:solidFill>
                  <a:latin typeface="セザンヌ Medium"/>
                  <a:ea typeface="セザンヌ Medium"/>
                  <a:cs typeface="セザンヌ Medium"/>
                  <a:sym typeface="セザンヌ Medium"/>
                </a:rPr>
                <a:t>眼精疲労の改善</a:t>
              </a:r>
            </a:p>
            <a:p>
              <a:pPr algn="l" marL="712464" indent="-356232" lvl="1">
                <a:lnSpc>
                  <a:spcPts val="461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3299">
                  <a:solidFill>
                    <a:srgbClr val="06444A"/>
                  </a:solidFill>
                  <a:latin typeface="セザンヌ Medium"/>
                  <a:ea typeface="セザンヌ Medium"/>
                  <a:cs typeface="セザンヌ Medium"/>
                  <a:sym typeface="セザンヌ Medium"/>
                </a:rPr>
                <a:t>冷え性の改善</a:t>
              </a:r>
            </a:p>
            <a:p>
              <a:pPr algn="l" marL="712464" indent="-356232" lvl="1">
                <a:lnSpc>
                  <a:spcPts val="461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3299">
                  <a:solidFill>
                    <a:srgbClr val="06444A"/>
                  </a:solidFill>
                  <a:latin typeface="セザンヌ Medium"/>
                  <a:ea typeface="セザンヌ Medium"/>
                  <a:cs typeface="セザンヌ Medium"/>
                  <a:sym typeface="セザンヌ Medium"/>
                </a:rPr>
                <a:t>肩こりの軽減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-533400"/>
              <a:ext cx="6052589" cy="14791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579"/>
                </a:lnSpc>
              </a:pPr>
              <a:r>
                <a:rPr lang="en-US" sz="4699">
                  <a:solidFill>
                    <a:srgbClr val="06444A"/>
                  </a:solidFill>
                  <a:latin typeface="パール"/>
                  <a:ea typeface="パール"/>
                  <a:cs typeface="パール"/>
                  <a:sym typeface="パール"/>
                </a:rPr>
                <a:t>身体面への効果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343054" y="1009150"/>
            <a:ext cx="11164614" cy="95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b="true" sz="5499">
                <a:solidFill>
                  <a:srgbClr val="06444A"/>
                </a:solidFill>
                <a:latin typeface="Aleo Bold"/>
                <a:ea typeface="Aleo Bold"/>
                <a:cs typeface="Aleo Bold"/>
                <a:sym typeface="Aleo Bold"/>
              </a:rPr>
              <a:t>ハーブティーと健康の親和性</a:t>
            </a: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4527855" y="6841963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-400039" y="6841963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4114800"/>
                </a:moveTo>
                <a:lnTo>
                  <a:pt x="4160184" y="4114800"/>
                </a:lnTo>
                <a:lnTo>
                  <a:pt x="4160184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78798">
            <a:off x="13680371" y="731865"/>
            <a:ext cx="5796697" cy="5724238"/>
          </a:xfrm>
          <a:custGeom>
            <a:avLst/>
            <a:gdLst/>
            <a:ahLst/>
            <a:cxnLst/>
            <a:rect r="r" b="b" t="t" l="l"/>
            <a:pathLst>
              <a:path h="5724238" w="5796697">
                <a:moveTo>
                  <a:pt x="0" y="0"/>
                </a:moveTo>
                <a:lnTo>
                  <a:pt x="5796696" y="0"/>
                </a:lnTo>
                <a:lnTo>
                  <a:pt x="5796696" y="5724239"/>
                </a:lnTo>
                <a:lnTo>
                  <a:pt x="0" y="57242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350584" y="4922419"/>
            <a:ext cx="11111201" cy="0"/>
          </a:xfrm>
          <a:prstGeom prst="line">
            <a:avLst/>
          </a:prstGeom>
          <a:ln cap="flat" w="19050">
            <a:solidFill>
              <a:srgbClr val="374F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382495" y="3862969"/>
            <a:ext cx="12041386" cy="95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b="true" sz="5499">
                <a:solidFill>
                  <a:srgbClr val="06444A"/>
                </a:solidFill>
                <a:latin typeface="Aleo Bold"/>
                <a:ea typeface="Aleo Bold"/>
                <a:cs typeface="Aleo Bold"/>
                <a:sym typeface="Aleo Bold"/>
              </a:rPr>
              <a:t>アプリ概要</a:t>
            </a: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5400000">
            <a:off x="-400039" y="6841963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4114800"/>
                </a:moveTo>
                <a:lnTo>
                  <a:pt x="4160184" y="4114800"/>
                </a:lnTo>
                <a:lnTo>
                  <a:pt x="4160184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78798">
            <a:off x="14740596" y="629257"/>
            <a:ext cx="5796697" cy="5724238"/>
          </a:xfrm>
          <a:custGeom>
            <a:avLst/>
            <a:gdLst/>
            <a:ahLst/>
            <a:cxnLst/>
            <a:rect r="r" b="b" t="t" l="l"/>
            <a:pathLst>
              <a:path h="5724238" w="5796697">
                <a:moveTo>
                  <a:pt x="0" y="0"/>
                </a:moveTo>
                <a:lnTo>
                  <a:pt x="5796697" y="0"/>
                </a:lnTo>
                <a:lnTo>
                  <a:pt x="5796697" y="5724238"/>
                </a:lnTo>
                <a:lnTo>
                  <a:pt x="0" y="57242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311143" y="2240049"/>
            <a:ext cx="7242809" cy="0"/>
          </a:xfrm>
          <a:prstGeom prst="line">
            <a:avLst/>
          </a:prstGeom>
          <a:ln cap="flat" w="19050">
            <a:solidFill>
              <a:srgbClr val="374F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311143" y="3222510"/>
            <a:ext cx="7669900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b="true" sz="3000" spc="-75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「スマホ１つで、お手元に彩りを＋」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43054" y="2687031"/>
            <a:ext cx="2400624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00"/>
              </a:lnSpc>
            </a:pPr>
            <a:r>
              <a:rPr lang="en-US" sz="4000">
                <a:solidFill>
                  <a:srgbClr val="318F9A"/>
                </a:solidFill>
                <a:latin typeface="ほのか明朝"/>
                <a:ea typeface="ほのか明朝"/>
                <a:cs typeface="ほのか明朝"/>
                <a:sym typeface="ほのか明朝"/>
              </a:rPr>
              <a:t>コンセプト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43054" y="1180600"/>
            <a:ext cx="5204425" cy="95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b="true" sz="5499">
                <a:solidFill>
                  <a:srgbClr val="06444A"/>
                </a:solidFill>
                <a:latin typeface="Aleo Bold"/>
                <a:ea typeface="Aleo Bold"/>
                <a:cs typeface="Aleo Bold"/>
                <a:sym typeface="Aleo Bold"/>
              </a:rPr>
              <a:t>ハーブティー君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021392" y="792954"/>
            <a:ext cx="1343321" cy="1343321"/>
          </a:xfrm>
          <a:custGeom>
            <a:avLst/>
            <a:gdLst/>
            <a:ahLst/>
            <a:cxnLst/>
            <a:rect r="r" b="b" t="t" l="l"/>
            <a:pathLst>
              <a:path h="1343321" w="1343321">
                <a:moveTo>
                  <a:pt x="0" y="0"/>
                </a:moveTo>
                <a:lnTo>
                  <a:pt x="1343321" y="0"/>
                </a:lnTo>
                <a:lnTo>
                  <a:pt x="1343321" y="1343321"/>
                </a:lnTo>
                <a:lnTo>
                  <a:pt x="0" y="13433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11143" y="4613160"/>
            <a:ext cx="2400624" cy="622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318F9A"/>
                </a:solidFill>
                <a:latin typeface="ほのか明朝"/>
                <a:ea typeface="ほのか明朝"/>
                <a:cs typeface="ほのか明朝"/>
                <a:sym typeface="ほのか明朝"/>
              </a:rPr>
              <a:t>目的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3054" y="5172788"/>
            <a:ext cx="8572525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b="true" sz="3000" spc="-75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気軽にハーブティーのレシピや効能を調べられる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3054" y="6449138"/>
            <a:ext cx="3446522" cy="622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318F9A"/>
                </a:solidFill>
                <a:latin typeface="ほのか明朝"/>
                <a:ea typeface="ほのか明朝"/>
                <a:cs typeface="ほのか明朝"/>
                <a:sym typeface="ほのか明朝"/>
              </a:rPr>
              <a:t>できること・機能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1143" y="7005397"/>
            <a:ext cx="8572525" cy="197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b="true" sz="3000" spc="-75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・気分・悩み事にハーブティーを探せる</a:t>
            </a:r>
          </a:p>
          <a:p>
            <a:pPr algn="l">
              <a:lnSpc>
                <a:spcPts val="4500"/>
              </a:lnSpc>
            </a:pPr>
            <a:r>
              <a:rPr lang="en-US" b="true" sz="3000" spc="-75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・あなたへのおすすめが出てくる</a:t>
            </a:r>
          </a:p>
          <a:p>
            <a:pPr algn="l">
              <a:lnSpc>
                <a:spcPts val="4500"/>
              </a:lnSpc>
            </a:pPr>
            <a:r>
              <a:rPr lang="en-US" b="true" sz="3000" spc="-75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・コレクションにハーブティーを登録できる</a:t>
            </a:r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316348" y="2136275"/>
            <a:ext cx="7747533" cy="0"/>
          </a:xfrm>
          <a:prstGeom prst="line">
            <a:avLst/>
          </a:prstGeom>
          <a:ln cap="flat" w="19050">
            <a:solidFill>
              <a:srgbClr val="374F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343054" y="8940098"/>
            <a:ext cx="7694120" cy="0"/>
          </a:xfrm>
          <a:prstGeom prst="line">
            <a:avLst/>
          </a:prstGeom>
          <a:ln cap="rnd" w="47625">
            <a:solidFill>
              <a:srgbClr val="6AACB4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236228" y="2603059"/>
            <a:ext cx="7907772" cy="2849880"/>
            <a:chOff x="0" y="0"/>
            <a:chExt cx="10543696" cy="379984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438698"/>
              <a:ext cx="10543696" cy="23611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41" indent="-280670" lvl="1">
                <a:lnSpc>
                  <a:spcPts val="4420"/>
                </a:lnSpc>
                <a:buFont typeface="Arial"/>
                <a:buChar char="•"/>
              </a:pPr>
              <a:r>
                <a:rPr lang="en-US" sz="2600">
                  <a:solidFill>
                    <a:srgbClr val="374F59"/>
                  </a:solidFill>
                  <a:latin typeface="セザンヌ Medium"/>
                  <a:ea typeface="セザンヌ Medium"/>
                  <a:cs typeface="セザンヌ Medium"/>
                  <a:sym typeface="セザンヌ Medium"/>
                </a:rPr>
                <a:t>エンジニア</a:t>
              </a:r>
            </a:p>
            <a:p>
              <a:pPr algn="l" marL="561341" indent="-280670" lvl="1">
                <a:lnSpc>
                  <a:spcPts val="4420"/>
                </a:lnSpc>
                <a:buFont typeface="Arial"/>
                <a:buChar char="•"/>
              </a:pPr>
              <a:r>
                <a:rPr lang="en-US" sz="2600">
                  <a:solidFill>
                    <a:srgbClr val="374F59"/>
                  </a:solidFill>
                  <a:latin typeface="セザンヌ Medium"/>
                  <a:ea typeface="セザンヌ Medium"/>
                  <a:cs typeface="セザンヌ Medium"/>
                  <a:sym typeface="セザンヌ Medium"/>
                </a:rPr>
                <a:t>椅子に座って作業する人が多い人</a:t>
              </a:r>
            </a:p>
            <a:p>
              <a:pPr algn="l" marL="561341" indent="-280670" lvl="1">
                <a:lnSpc>
                  <a:spcPts val="4420"/>
                </a:lnSpc>
                <a:buFont typeface="Arial"/>
                <a:buChar char="•"/>
              </a:pPr>
              <a:r>
                <a:rPr lang="en-US" sz="2600">
                  <a:solidFill>
                    <a:srgbClr val="374F59"/>
                  </a:solidFill>
                  <a:latin typeface="セザンヌ Medium"/>
                  <a:ea typeface="セザンヌ Medium"/>
                  <a:cs typeface="セザンヌ Medium"/>
                  <a:sym typeface="セザンヌ Medium"/>
                </a:rPr>
                <a:t>ハンドメイド作家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42435" y="-114300"/>
              <a:ext cx="10401261" cy="1320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399"/>
                </a:lnSpc>
              </a:pPr>
              <a:r>
                <a:rPr lang="en-US" sz="5999">
                  <a:solidFill>
                    <a:srgbClr val="318F9A"/>
                  </a:solidFill>
                  <a:latin typeface="ほのか明朝"/>
                  <a:ea typeface="ほのか明朝"/>
                  <a:cs typeface="ほのか明朝"/>
                  <a:sym typeface="ほのか明朝"/>
                </a:rPr>
                <a:t>パソコン作業が多い人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343054" y="675775"/>
            <a:ext cx="7800946" cy="1450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b="true" sz="5499">
                <a:solidFill>
                  <a:srgbClr val="06444A"/>
                </a:solidFill>
                <a:latin typeface="セザンヌ Semi-Bold"/>
                <a:ea typeface="セザンヌ Semi-Bold"/>
                <a:cs typeface="セザンヌ Semi-Bold"/>
                <a:sym typeface="セザンヌ Semi-Bold"/>
              </a:rPr>
              <a:t>ターゲットユーザー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-419100"/>
            <a:ext cx="6429162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9"/>
              </a:lnSpc>
            </a:pPr>
            <a:r>
              <a:rPr lang="en-US" sz="3399">
                <a:solidFill>
                  <a:srgbClr val="374F59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4.ユーザー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764386" y="1028700"/>
            <a:ext cx="6936272" cy="8876588"/>
            <a:chOff x="0" y="0"/>
            <a:chExt cx="1168358" cy="149518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68358" cy="1495188"/>
            </a:xfrm>
            <a:custGeom>
              <a:avLst/>
              <a:gdLst/>
              <a:ahLst/>
              <a:cxnLst/>
              <a:rect r="r" b="b" t="t" l="l"/>
              <a:pathLst>
                <a:path h="1495188" w="1168358">
                  <a:moveTo>
                    <a:pt x="0" y="0"/>
                  </a:moveTo>
                  <a:lnTo>
                    <a:pt x="1168358" y="0"/>
                  </a:lnTo>
                  <a:lnTo>
                    <a:pt x="1168358" y="1495188"/>
                  </a:lnTo>
                  <a:lnTo>
                    <a:pt x="0" y="1495188"/>
                  </a:lnTo>
                  <a:close/>
                </a:path>
              </a:pathLst>
            </a:custGeom>
            <a:blipFill>
              <a:blip r:embed="rId2"/>
              <a:stretch>
                <a:fillRect l="-39760" t="0" r="-39760" b="0"/>
              </a:stretch>
            </a:blipFill>
          </p:spPr>
        </p:sp>
      </p:grp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DAGrIncx-NA</dc:identifier>
  <dcterms:modified xsi:type="dcterms:W3CDTF">2011-08-01T06:04:30Z</dcterms:modified>
  <cp:revision>1</cp:revision>
  <dc:title>2025 モバイルアプリ制作実習</dc:title>
</cp:coreProperties>
</file>